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7" r:id="rId2"/>
    <p:sldId id="290" r:id="rId3"/>
    <p:sldId id="295" r:id="rId4"/>
    <p:sldId id="332" r:id="rId5"/>
    <p:sldId id="305" r:id="rId6"/>
    <p:sldId id="333" r:id="rId7"/>
    <p:sldId id="353" r:id="rId8"/>
    <p:sldId id="354" r:id="rId9"/>
    <p:sldId id="336" r:id="rId10"/>
    <p:sldId id="371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</p:sldIdLst>
  <p:sldSz cx="12192000" cy="6858000"/>
  <p:notesSz cx="7099300" cy="10234613"/>
  <p:embeddedFontLst>
    <p:embeddedFont>
      <p:font typeface="Britannic Bold" panose="020B0903060703020204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Gen Jyuu GothicX Bold" panose="020B0602020203020207" pitchFamily="34" charset="-120"/>
      <p:bold r:id="rId37"/>
    </p:embeddedFont>
    <p:embeddedFont>
      <p:font typeface="清松手寫體1" pitchFamily="2" charset="-120"/>
      <p:regular r:id="rId38"/>
    </p:embeddedFont>
    <p:embeddedFont>
      <p:font typeface="微軟正黑體" panose="020B0604030504040204" pitchFamily="34" charset="-120"/>
      <p:regular r:id="rId39"/>
      <p:bold r:id="rId40"/>
    </p:embeddedFont>
    <p:embeddedFont>
      <p:font typeface="源流明體 Bold" panose="02020700000000000000" pitchFamily="18" charset="-120"/>
      <p:bold r:id="rId41"/>
    </p:embeddedFont>
    <p:embeddedFont>
      <p:font typeface="源流明體 Heavy" panose="02020900000000000000" pitchFamily="18" charset="-120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宇婕 李" initials="宇婕" lastIdx="1" clrIdx="1">
    <p:extLst>
      <p:ext uri="{19B8F6BF-5375-455C-9EA6-DF929625EA0E}">
        <p15:presenceInfo xmlns:p15="http://schemas.microsoft.com/office/powerpoint/2012/main" userId="55786f12ac56e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962"/>
    <a:srgbClr val="4C8DF6"/>
    <a:srgbClr val="FBA41E"/>
    <a:srgbClr val="1EA446"/>
    <a:srgbClr val="F7CE52"/>
    <a:srgbClr val="FFFFFF"/>
    <a:srgbClr val="BDD8EA"/>
    <a:srgbClr val="7BB7DF"/>
    <a:srgbClr val="EAF2F3"/>
    <a:srgbClr val="469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1997" autoAdjust="0"/>
  </p:normalViewPr>
  <p:slideViewPr>
    <p:cSldViewPr snapToGrid="0">
      <p:cViewPr>
        <p:scale>
          <a:sx n="125" d="100"/>
          <a:sy n="125" d="100"/>
        </p:scale>
        <p:origin x="1554" y="6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2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0506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B8F1594-A934-4196-9665-FDE3CD8CE82F}" type="datetimeFigureOut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2309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0506" y="9722309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DD71B694-2ECA-409D-8F40-6F57ED38875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876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6363" cy="511731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0"/>
            <a:ext cx="3076363" cy="511731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E768E4A2-61EF-49B5-9903-E8AE6B1EDBE0}" type="datetimeFigureOut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0" tIns="47380" rIns="94760" bIns="4738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1" y="4861443"/>
            <a:ext cx="5679440" cy="4605576"/>
          </a:xfrm>
          <a:prstGeom prst="rect">
            <a:avLst/>
          </a:prstGeom>
        </p:spPr>
        <p:txBody>
          <a:bodyPr vert="horz" lIns="94760" tIns="47380" rIns="94760" bIns="4738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2" y="9721107"/>
            <a:ext cx="3076363" cy="511731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7"/>
            <a:ext cx="3076363" cy="511731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0015E2E6-CF1E-45B2-8345-AAFAF725339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01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4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917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120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189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827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478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687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49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006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984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28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13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01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366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478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435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184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60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160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015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656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73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20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072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797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5E2E6-CF1E-45B2-8345-AAFAF7253396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68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9828-E62D-497C-83A6-5FA24740741F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6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6327F-76F0-4265-B7BE-CF6DB1D80E04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89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C407-8838-436D-8E29-41A49963D029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603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4B570-FB86-4B56-B2A5-D66842D05EE1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831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FFF5-A0B6-4DDA-9842-24C9249D1696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48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4B570-FB86-4B56-B2A5-D66842D05EE1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510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4B570-FB86-4B56-B2A5-D66842D05EE1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50245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F343-AC5D-4190-A67D-BA90631672E4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65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DFF74-02C4-4074-A757-A819F6029894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32900" y="6356349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E423FB1-4E3B-E276-B710-EFD01D298E89}"/>
              </a:ext>
            </a:extLst>
          </p:cNvPr>
          <p:cNvGrpSpPr/>
          <p:nvPr userDrawn="1"/>
        </p:nvGrpSpPr>
        <p:grpSpPr>
          <a:xfrm>
            <a:off x="244950" y="290711"/>
            <a:ext cx="11623200" cy="551180"/>
            <a:chOff x="0" y="350520"/>
            <a:chExt cx="11623200" cy="551180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B47CBC3C-B9DC-23D9-1F1C-57E7659588F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01700"/>
              <a:ext cx="1034521" cy="0"/>
            </a:xfrm>
            <a:prstGeom prst="line">
              <a:avLst/>
            </a:prstGeom>
            <a:ln>
              <a:solidFill>
                <a:srgbClr val="2B7AAF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0E0630A1-AB8E-B303-331A-BBB03757F3C3}"/>
                </a:ext>
              </a:extLst>
            </p:cNvPr>
            <p:cNvCxnSpPr/>
            <p:nvPr/>
          </p:nvCxnSpPr>
          <p:spPr>
            <a:xfrm flipV="1">
              <a:off x="1034521" y="350520"/>
              <a:ext cx="351850" cy="551180"/>
            </a:xfrm>
            <a:prstGeom prst="line">
              <a:avLst/>
            </a:prstGeom>
            <a:ln>
              <a:solidFill>
                <a:srgbClr val="2B7AAF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C98D4E3-553E-409C-046F-432DE733D75A}"/>
                </a:ext>
              </a:extLst>
            </p:cNvPr>
            <p:cNvCxnSpPr>
              <a:cxnSpLocks/>
            </p:cNvCxnSpPr>
            <p:nvPr/>
          </p:nvCxnSpPr>
          <p:spPr>
            <a:xfrm>
              <a:off x="1386371" y="354625"/>
              <a:ext cx="10236829" cy="0"/>
            </a:xfrm>
            <a:prstGeom prst="line">
              <a:avLst/>
            </a:prstGeom>
            <a:ln>
              <a:solidFill>
                <a:srgbClr val="2B7AAF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B2EF97E-6CE8-8EF9-3D9F-B70647522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7"/>
          <a:stretch/>
        </p:blipFill>
        <p:spPr>
          <a:xfrm>
            <a:off x="535696" y="136525"/>
            <a:ext cx="624058" cy="6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4B570-FB86-4B56-B2A5-D66842D05EE1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64511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4B570-FB86-4B56-B2A5-D66842D05EE1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4908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4B570-FB86-4B56-B2A5-D66842D05EE1}" type="datetime1">
              <a:rPr lang="zh-TW" altLang="en-US" smtClean="0"/>
              <a:pPr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860F3-B16C-43F5-8DF8-0A8F40F899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0BB984-AC33-624F-D7AE-A83B5082E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50" b="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9CC7B66-B50E-6598-99E6-9300083ABF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6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300951" y="2423679"/>
            <a:ext cx="9590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社群媒體分析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EA173479-32B2-48EC-B4BF-EDA16C4AE958}"/>
              </a:ext>
            </a:extLst>
          </p:cNvPr>
          <p:cNvSpPr/>
          <p:nvPr/>
        </p:nvSpPr>
        <p:spPr>
          <a:xfrm>
            <a:off x="3290789" y="3944049"/>
            <a:ext cx="5610422" cy="601912"/>
          </a:xfrm>
          <a:prstGeom prst="roundRect">
            <a:avLst/>
          </a:prstGeom>
          <a:solidFill>
            <a:srgbClr val="7BB7D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09C0526-F655-49C4-9B7A-8FC0845E9D29}"/>
              </a:ext>
            </a:extLst>
          </p:cNvPr>
          <p:cNvCxnSpPr>
            <a:cxnSpLocks/>
          </p:cNvCxnSpPr>
          <p:nvPr/>
        </p:nvCxnSpPr>
        <p:spPr>
          <a:xfrm>
            <a:off x="2825336" y="3048000"/>
            <a:ext cx="6541331" cy="0"/>
          </a:xfrm>
          <a:prstGeom prst="line">
            <a:avLst/>
          </a:prstGeom>
          <a:ln>
            <a:solidFill>
              <a:srgbClr val="2B7AA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9CA4487-6840-4D6B-959A-D9D4E59A233D}"/>
              </a:ext>
            </a:extLst>
          </p:cNvPr>
          <p:cNvGrpSpPr/>
          <p:nvPr/>
        </p:nvGrpSpPr>
        <p:grpSpPr>
          <a:xfrm>
            <a:off x="1464131" y="393774"/>
            <a:ext cx="7947202" cy="434873"/>
            <a:chOff x="1434724" y="441735"/>
            <a:chExt cx="7947202" cy="434873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8B97CB8A-0FEC-4E18-B95C-32507519167B}"/>
                </a:ext>
              </a:extLst>
            </p:cNvPr>
            <p:cNvGrpSpPr/>
            <p:nvPr/>
          </p:nvGrpSpPr>
          <p:grpSpPr>
            <a:xfrm>
              <a:off x="1672650" y="441735"/>
              <a:ext cx="7471350" cy="424105"/>
              <a:chOff x="1672650" y="441735"/>
              <a:chExt cx="7471350" cy="424105"/>
            </a:xfrm>
          </p:grpSpPr>
          <p:sp>
            <p:nvSpPr>
              <p:cNvPr id="46" name="平行四邊形 45">
                <a:extLst>
                  <a:ext uri="{FF2B5EF4-FFF2-40B4-BE49-F238E27FC236}">
                    <a16:creationId xmlns:a16="http://schemas.microsoft.com/office/drawing/2014/main" id="{BCE3FE3A-C3DF-4AD0-8C88-AF12B700C1D4}"/>
                  </a:ext>
                </a:extLst>
              </p:cNvPr>
              <p:cNvSpPr/>
              <p:nvPr/>
            </p:nvSpPr>
            <p:spPr>
              <a:xfrm>
                <a:off x="1672650" y="441735"/>
                <a:ext cx="7471350" cy="424105"/>
              </a:xfrm>
              <a:prstGeom prst="parallelogram">
                <a:avLst>
                  <a:gd name="adj" fmla="val 64171"/>
                </a:avLst>
              </a:prstGeom>
              <a:solidFill>
                <a:srgbClr val="469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3BC27E2-6C65-415B-B2C2-CEB832F4EE15}"/>
                  </a:ext>
                </a:extLst>
              </p:cNvPr>
              <p:cNvSpPr txBox="1"/>
              <p:nvPr/>
            </p:nvSpPr>
            <p:spPr>
              <a:xfrm>
                <a:off x="2089147" y="453732"/>
                <a:ext cx="33265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>
                    <a:solidFill>
                      <a:schemeClr val="bg1"/>
                    </a:solidFill>
                    <a:latin typeface="源流明體 Bold" panose="02020700000000000000" pitchFamily="18" charset="-120"/>
                    <a:ea typeface="源流明體 Bold" panose="02020700000000000000" pitchFamily="18" charset="-120"/>
                  </a:rPr>
                  <a:t>國立中山大學 資訊管理學系</a:t>
                </a:r>
              </a:p>
            </p:txBody>
          </p:sp>
        </p:grpSp>
        <p:sp>
          <p:nvSpPr>
            <p:cNvPr id="50" name="平行四邊形 49">
              <a:extLst>
                <a:ext uri="{FF2B5EF4-FFF2-40B4-BE49-F238E27FC236}">
                  <a16:creationId xmlns:a16="http://schemas.microsoft.com/office/drawing/2014/main" id="{6A9A9952-C68A-49FD-996A-5D6F5B6F597D}"/>
                </a:ext>
              </a:extLst>
            </p:cNvPr>
            <p:cNvSpPr/>
            <p:nvPr/>
          </p:nvSpPr>
          <p:spPr>
            <a:xfrm>
              <a:off x="8958213" y="452503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平行四邊形 51">
              <a:extLst>
                <a:ext uri="{FF2B5EF4-FFF2-40B4-BE49-F238E27FC236}">
                  <a16:creationId xmlns:a16="http://schemas.microsoft.com/office/drawing/2014/main" id="{CB3055B1-589A-49E9-B127-59633F946BC4}"/>
                </a:ext>
              </a:extLst>
            </p:cNvPr>
            <p:cNvSpPr/>
            <p:nvPr/>
          </p:nvSpPr>
          <p:spPr>
            <a:xfrm>
              <a:off x="1434724" y="441735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AC47838-66C7-4724-BB45-1C3237BE4BAE}"/>
              </a:ext>
            </a:extLst>
          </p:cNvPr>
          <p:cNvCxnSpPr>
            <a:cxnSpLocks/>
          </p:cNvCxnSpPr>
          <p:nvPr/>
        </p:nvCxnSpPr>
        <p:spPr>
          <a:xfrm>
            <a:off x="1" y="6688272"/>
            <a:ext cx="12191999" cy="0"/>
          </a:xfrm>
          <a:prstGeom prst="line">
            <a:avLst/>
          </a:prstGeom>
          <a:ln>
            <a:solidFill>
              <a:srgbClr val="4698D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1E30EC00-1705-4CEC-AF24-F1E7D508BA30}"/>
              </a:ext>
            </a:extLst>
          </p:cNvPr>
          <p:cNvGrpSpPr/>
          <p:nvPr/>
        </p:nvGrpSpPr>
        <p:grpSpPr>
          <a:xfrm>
            <a:off x="0" y="6520225"/>
            <a:ext cx="12743832" cy="82465"/>
            <a:chOff x="0" y="6311152"/>
            <a:chExt cx="12743832" cy="82465"/>
          </a:xfrm>
        </p:grpSpPr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1627966C-3764-4811-A450-31DE035EA4E5}"/>
                </a:ext>
              </a:extLst>
            </p:cNvPr>
            <p:cNvGrpSpPr/>
            <p:nvPr/>
          </p:nvGrpSpPr>
          <p:grpSpPr>
            <a:xfrm>
              <a:off x="0" y="6311152"/>
              <a:ext cx="1339713" cy="82465"/>
              <a:chOff x="0" y="6311152"/>
              <a:chExt cx="1339713" cy="82465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45BCA35A-9C06-4CB5-BB10-466191B04DBF}"/>
                  </a:ext>
                </a:extLst>
              </p:cNvPr>
              <p:cNvSpPr/>
              <p:nvPr/>
            </p:nvSpPr>
            <p:spPr>
              <a:xfrm>
                <a:off x="0" y="6311152"/>
                <a:ext cx="1174515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DB54AF7-9E7A-48BF-B530-2ADF2DBCDDD6}"/>
                  </a:ext>
                </a:extLst>
              </p:cNvPr>
              <p:cNvSpPr/>
              <p:nvPr/>
            </p:nvSpPr>
            <p:spPr>
              <a:xfrm>
                <a:off x="1256913" y="6311152"/>
                <a:ext cx="82800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4B4FE7AD-8B48-4523-AD41-269816A727EF}"/>
                </a:ext>
              </a:extLst>
            </p:cNvPr>
            <p:cNvGrpSpPr/>
            <p:nvPr/>
          </p:nvGrpSpPr>
          <p:grpSpPr>
            <a:xfrm>
              <a:off x="1412441" y="6311152"/>
              <a:ext cx="1339713" cy="82465"/>
              <a:chOff x="0" y="6311152"/>
              <a:chExt cx="1339713" cy="82465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29EC68C-0087-4910-8C61-6428E239F362}"/>
                  </a:ext>
                </a:extLst>
              </p:cNvPr>
              <p:cNvSpPr/>
              <p:nvPr/>
            </p:nvSpPr>
            <p:spPr>
              <a:xfrm>
                <a:off x="0" y="6311152"/>
                <a:ext cx="1174515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5B61CBB-DDFB-4093-B1CF-9B652295CFC1}"/>
                  </a:ext>
                </a:extLst>
              </p:cNvPr>
              <p:cNvSpPr/>
              <p:nvPr/>
            </p:nvSpPr>
            <p:spPr>
              <a:xfrm>
                <a:off x="1256913" y="6311152"/>
                <a:ext cx="82800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FE6A7527-DC26-420A-806B-3219CDCF3888}"/>
                </a:ext>
              </a:extLst>
            </p:cNvPr>
            <p:cNvGrpSpPr/>
            <p:nvPr/>
          </p:nvGrpSpPr>
          <p:grpSpPr>
            <a:xfrm>
              <a:off x="2837829" y="6311152"/>
              <a:ext cx="1339713" cy="82465"/>
              <a:chOff x="0" y="6311152"/>
              <a:chExt cx="1339713" cy="82465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9E11C29-13EA-4B3A-9D4A-1DB9C69AC383}"/>
                  </a:ext>
                </a:extLst>
              </p:cNvPr>
              <p:cNvSpPr/>
              <p:nvPr/>
            </p:nvSpPr>
            <p:spPr>
              <a:xfrm>
                <a:off x="0" y="6311152"/>
                <a:ext cx="1174515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9E2321EB-4B3B-4AF9-ADB4-D0C5F5B63F8F}"/>
                  </a:ext>
                </a:extLst>
              </p:cNvPr>
              <p:cNvSpPr/>
              <p:nvPr/>
            </p:nvSpPr>
            <p:spPr>
              <a:xfrm>
                <a:off x="1256913" y="6311152"/>
                <a:ext cx="82800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952C4181-B496-4FCE-B72F-9EAA32D8D0BB}"/>
                </a:ext>
              </a:extLst>
            </p:cNvPr>
            <p:cNvGrpSpPr/>
            <p:nvPr/>
          </p:nvGrpSpPr>
          <p:grpSpPr>
            <a:xfrm>
              <a:off x="4263217" y="6311152"/>
              <a:ext cx="1339713" cy="82465"/>
              <a:chOff x="0" y="6311152"/>
              <a:chExt cx="1339713" cy="82465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913D59B-03DD-4786-93C8-22AB2F7856DB}"/>
                  </a:ext>
                </a:extLst>
              </p:cNvPr>
              <p:cNvSpPr/>
              <p:nvPr/>
            </p:nvSpPr>
            <p:spPr>
              <a:xfrm>
                <a:off x="0" y="6311152"/>
                <a:ext cx="1174515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BDD1FF24-B59D-4E0A-B50F-A9592EF51BDB}"/>
                  </a:ext>
                </a:extLst>
              </p:cNvPr>
              <p:cNvSpPr/>
              <p:nvPr/>
            </p:nvSpPr>
            <p:spPr>
              <a:xfrm>
                <a:off x="1256913" y="6311152"/>
                <a:ext cx="82800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C1C8D23E-4FCD-4565-9A96-2D8D25C566A3}"/>
                </a:ext>
              </a:extLst>
            </p:cNvPr>
            <p:cNvGrpSpPr/>
            <p:nvPr/>
          </p:nvGrpSpPr>
          <p:grpSpPr>
            <a:xfrm>
              <a:off x="5677780" y="6311152"/>
              <a:ext cx="1339713" cy="82465"/>
              <a:chOff x="0" y="6311152"/>
              <a:chExt cx="1339713" cy="82465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49FE1D3-625A-478C-BAFD-3C94EF74F498}"/>
                  </a:ext>
                </a:extLst>
              </p:cNvPr>
              <p:cNvSpPr/>
              <p:nvPr/>
            </p:nvSpPr>
            <p:spPr>
              <a:xfrm>
                <a:off x="0" y="6311152"/>
                <a:ext cx="1174515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5DB0B36-F2DC-466B-8E4C-05A6D95AAFB2}"/>
                  </a:ext>
                </a:extLst>
              </p:cNvPr>
              <p:cNvSpPr/>
              <p:nvPr/>
            </p:nvSpPr>
            <p:spPr>
              <a:xfrm>
                <a:off x="1256913" y="6311152"/>
                <a:ext cx="82800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9FB41319-166B-47E0-B906-AACC2DD9D488}"/>
                </a:ext>
              </a:extLst>
            </p:cNvPr>
            <p:cNvGrpSpPr/>
            <p:nvPr/>
          </p:nvGrpSpPr>
          <p:grpSpPr>
            <a:xfrm>
              <a:off x="7127581" y="6311152"/>
              <a:ext cx="1339713" cy="82465"/>
              <a:chOff x="0" y="6311152"/>
              <a:chExt cx="1339713" cy="82465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C1B706A9-6C9B-417E-AB92-55EB11C36316}"/>
                  </a:ext>
                </a:extLst>
              </p:cNvPr>
              <p:cNvSpPr/>
              <p:nvPr/>
            </p:nvSpPr>
            <p:spPr>
              <a:xfrm>
                <a:off x="0" y="6311152"/>
                <a:ext cx="1174515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9BD1EAAD-3A79-4738-A7A0-7913EB14EB25}"/>
                  </a:ext>
                </a:extLst>
              </p:cNvPr>
              <p:cNvSpPr/>
              <p:nvPr/>
            </p:nvSpPr>
            <p:spPr>
              <a:xfrm>
                <a:off x="1256913" y="6311152"/>
                <a:ext cx="82800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FDDA78BD-A0E7-416A-9FDB-3A94EE27C9CD}"/>
                </a:ext>
              </a:extLst>
            </p:cNvPr>
            <p:cNvGrpSpPr/>
            <p:nvPr/>
          </p:nvGrpSpPr>
          <p:grpSpPr>
            <a:xfrm>
              <a:off x="8552969" y="6311152"/>
              <a:ext cx="4190863" cy="82465"/>
              <a:chOff x="0" y="6311152"/>
              <a:chExt cx="4190863" cy="82465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766DD12F-D78D-4D7D-85E3-7D4600F375D6}"/>
                  </a:ext>
                </a:extLst>
              </p:cNvPr>
              <p:cNvSpPr/>
              <p:nvPr/>
            </p:nvSpPr>
            <p:spPr>
              <a:xfrm>
                <a:off x="0" y="6311152"/>
                <a:ext cx="1174515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6969F958-A6A3-4A7E-A398-A5EE0DF37487}"/>
                  </a:ext>
                </a:extLst>
              </p:cNvPr>
              <p:cNvSpPr/>
              <p:nvPr/>
            </p:nvSpPr>
            <p:spPr>
              <a:xfrm>
                <a:off x="1256913" y="6311152"/>
                <a:ext cx="82800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8DC52F5-878F-3A79-9CCD-500CD14526C7}"/>
                  </a:ext>
                </a:extLst>
              </p:cNvPr>
              <p:cNvSpPr/>
              <p:nvPr/>
            </p:nvSpPr>
            <p:spPr>
              <a:xfrm>
                <a:off x="1422400" y="6311152"/>
                <a:ext cx="1174515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781EB9-1605-2CBF-F763-9FAAA3A2C89C}"/>
                  </a:ext>
                </a:extLst>
              </p:cNvPr>
              <p:cNvSpPr/>
              <p:nvPr/>
            </p:nvSpPr>
            <p:spPr>
              <a:xfrm>
                <a:off x="2679313" y="6311152"/>
                <a:ext cx="82800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93FD06C-CA74-34F3-3CA0-B0A78AC869B9}"/>
                  </a:ext>
                </a:extLst>
              </p:cNvPr>
              <p:cNvSpPr/>
              <p:nvPr/>
            </p:nvSpPr>
            <p:spPr>
              <a:xfrm>
                <a:off x="2851150" y="6311152"/>
                <a:ext cx="1174515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0545AE1-9CA6-52FF-6B1B-454D7AE25D4B}"/>
                  </a:ext>
                </a:extLst>
              </p:cNvPr>
              <p:cNvSpPr/>
              <p:nvPr/>
            </p:nvSpPr>
            <p:spPr>
              <a:xfrm>
                <a:off x="4108063" y="6311152"/>
                <a:ext cx="82800" cy="82465"/>
              </a:xfrm>
              <a:prstGeom prst="rect">
                <a:avLst/>
              </a:prstGeom>
              <a:solidFill>
                <a:srgbClr val="7BB7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365F395-A719-4BD3-B16A-88E8884753FE}"/>
              </a:ext>
            </a:extLst>
          </p:cNvPr>
          <p:cNvSpPr txBox="1"/>
          <p:nvPr/>
        </p:nvSpPr>
        <p:spPr>
          <a:xfrm>
            <a:off x="2869756" y="4043006"/>
            <a:ext cx="64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指導教授  黃三益 教授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221260-3352-B361-94B4-42CB44AE33EC}"/>
              </a:ext>
            </a:extLst>
          </p:cNvPr>
          <p:cNvSpPr txBox="1"/>
          <p:nvPr/>
        </p:nvSpPr>
        <p:spPr>
          <a:xfrm>
            <a:off x="1300951" y="3168213"/>
            <a:ext cx="9590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專案二</a:t>
            </a:r>
            <a:endParaRPr lang="en-US" altLang="zh-TW" sz="2800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6B802CC-7432-9A61-DD70-0D03E6050B93}"/>
              </a:ext>
            </a:extLst>
          </p:cNvPr>
          <p:cNvSpPr txBox="1"/>
          <p:nvPr/>
        </p:nvSpPr>
        <p:spPr>
          <a:xfrm>
            <a:off x="182696" y="5148103"/>
            <a:ext cx="3009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2B7AA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第</a:t>
            </a:r>
            <a:r>
              <a:rPr lang="en-US" altLang="zh-TW" b="1" dirty="0">
                <a:solidFill>
                  <a:srgbClr val="2B7AA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13</a:t>
            </a:r>
            <a:r>
              <a:rPr lang="zh-TW" altLang="en-US" b="1" dirty="0">
                <a:solidFill>
                  <a:srgbClr val="2B7AA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組</a:t>
            </a:r>
            <a:r>
              <a:rPr lang="en-US" altLang="zh-TW" b="1" dirty="0">
                <a:solidFill>
                  <a:srgbClr val="2B7AA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 </a:t>
            </a:r>
          </a:p>
          <a:p>
            <a:r>
              <a:rPr lang="en-US" altLang="zh-TW" b="1" dirty="0">
                <a:solidFill>
                  <a:srgbClr val="2B7AA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N104020003 </a:t>
            </a:r>
            <a:r>
              <a:rPr lang="zh-TW" altLang="en-US" b="1" dirty="0">
                <a:solidFill>
                  <a:srgbClr val="2B7AA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王博玄</a:t>
            </a:r>
            <a:r>
              <a:rPr lang="en-US" altLang="zh-TW" b="1" dirty="0">
                <a:solidFill>
                  <a:srgbClr val="2B7AA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N104020004 </a:t>
            </a:r>
            <a:r>
              <a:rPr lang="zh-TW" altLang="en-US" b="1" dirty="0">
                <a:solidFill>
                  <a:srgbClr val="2B7AA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葉子豪</a:t>
            </a:r>
            <a:r>
              <a:rPr lang="en-US" altLang="zh-TW" b="1" dirty="0">
                <a:solidFill>
                  <a:srgbClr val="2B7AA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N104020015 </a:t>
            </a:r>
            <a:r>
              <a:rPr lang="zh-TW" altLang="en-US" b="1" dirty="0">
                <a:solidFill>
                  <a:srgbClr val="2B7AA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李宇婕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A7306A7-6111-1FF0-3D19-7520E46C41D3}"/>
              </a:ext>
            </a:extLst>
          </p:cNvPr>
          <p:cNvGrpSpPr/>
          <p:nvPr/>
        </p:nvGrpSpPr>
        <p:grpSpPr>
          <a:xfrm>
            <a:off x="244950" y="290711"/>
            <a:ext cx="11623200" cy="551180"/>
            <a:chOff x="0" y="350520"/>
            <a:chExt cx="11623200" cy="551180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C1BC8F93-E721-D6DF-90F8-C73C4E317A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01700"/>
              <a:ext cx="1034521" cy="0"/>
            </a:xfrm>
            <a:prstGeom prst="line">
              <a:avLst/>
            </a:prstGeom>
            <a:ln>
              <a:solidFill>
                <a:srgbClr val="2B7AAF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F7DC162-4BDA-2EBC-7551-A4329AE53E16}"/>
                </a:ext>
              </a:extLst>
            </p:cNvPr>
            <p:cNvCxnSpPr/>
            <p:nvPr/>
          </p:nvCxnSpPr>
          <p:spPr>
            <a:xfrm flipV="1">
              <a:off x="1034521" y="350520"/>
              <a:ext cx="351850" cy="551180"/>
            </a:xfrm>
            <a:prstGeom prst="line">
              <a:avLst/>
            </a:prstGeom>
            <a:ln>
              <a:solidFill>
                <a:srgbClr val="2B7AAF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AEFAF2B2-697D-4D82-C978-FD867FF9C0A8}"/>
                </a:ext>
              </a:extLst>
            </p:cNvPr>
            <p:cNvCxnSpPr>
              <a:cxnSpLocks/>
            </p:cNvCxnSpPr>
            <p:nvPr/>
          </p:nvCxnSpPr>
          <p:spPr>
            <a:xfrm>
              <a:off x="1386371" y="354625"/>
              <a:ext cx="10236829" cy="0"/>
            </a:xfrm>
            <a:prstGeom prst="line">
              <a:avLst/>
            </a:prstGeom>
            <a:ln>
              <a:solidFill>
                <a:srgbClr val="2B7AAF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5A082B9D-27C1-6F84-DB37-99F7DFB994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7"/>
          <a:stretch/>
        </p:blipFill>
        <p:spPr>
          <a:xfrm>
            <a:off x="535696" y="136525"/>
            <a:ext cx="624058" cy="6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698578"/>
            <a:ext cx="5296737" cy="4729084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932807"/>
            <a:ext cx="4760644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爬蟲關鍵字為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7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家航空公司，並進行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Lexicon Based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情緒分析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可見正面詞彙面向較廣，如費用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免費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、體驗感受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舒適、簡單、容易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、服務品質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細心、安全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等；負面詞彙則與疫情及設備較相關，如隔離、虧損、違規、老舊、不便、故障、不足等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002060"/>
                  </a:solidFill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情緒分析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401A443-01B8-23E3-9D02-1E6D4752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" y="2037890"/>
            <a:ext cx="6181957" cy="33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7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698578"/>
            <a:ext cx="5296737" cy="4729084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932807"/>
            <a:ext cx="476064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爬蟲關鍵字為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7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家航空公司，並進行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Lexicon Based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情緒分析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以轉為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DTM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分別篩選含有中華航空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華航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、長榮航空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長榮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之文章，並依月份加總情緒分數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華航與長榮為我國前兩大國際線航空公司，可見於航空版中兩者情緒分析趨勢相當相近，整體而言為正向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兩者均於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2021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年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9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月有異常低的情緒分數，經檢視資料，當月份有較多針對機組員隔離、檢疫措施之討論，如機師違規、檢疫所髒亂等，因而帶動較高之負面情緒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而華航於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2021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年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5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月則是因諾富特及華航機師感染事件導致負面情緒增加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002060"/>
                  </a:solidFill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情緒分析</a:t>
              </a: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F2B56304-731F-5BA5-AFD4-E448D5C1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1" b="3473"/>
          <a:stretch/>
        </p:blipFill>
        <p:spPr>
          <a:xfrm>
            <a:off x="950099" y="1083282"/>
            <a:ext cx="4210497" cy="263401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4171D94-B75F-9B07-9C45-ACCD1E9E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98" y="3863899"/>
            <a:ext cx="4210497" cy="28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4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爬蟲關鍵字為航空版其中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5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類文章，分別為新聞、分享、問題、情報及閒聊，並排除他版轉貼及回復文章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002060"/>
                  </a:solidFill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關聯分析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216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以網路節點：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20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、關聯強度：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0.7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繪製單中心網絡圖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當選取「請益」為詞類中心時，可見請益文章中二房、格局、車位、貸款、客變、建商等為與其相關性較高的討論關鍵字，議題具體對焦。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標題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17C4EF80-CE95-711C-B797-64830EE75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12"/>
          <a:stretch/>
        </p:blipFill>
        <p:spPr>
          <a:xfrm>
            <a:off x="215900" y="1278796"/>
            <a:ext cx="5939713" cy="53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8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以網路節點：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20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、關聯強度：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0.7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繪製單中心網絡圖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當選取「閒聊」為詞類中心時，可見閒聊文章中</a:t>
            </a:r>
            <a:r>
              <a:rPr lang="zh-TW" altLang="en-US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房價、實價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登錄、建商、房地合一等為與其相關性較高的討論關鍵字，議題範圍就相對廣泛發散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標題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52A4DFC6-2C2D-20DA-4DE6-8D2812A5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23" y="977486"/>
            <a:ext cx="4879777" cy="57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9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以關聯強度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0.5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繪製字詞網絡圖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可見請益確實常伴隨格局相關關鍵字、有趣的是三重、仁義重劃區、楠梓台積電、桃園中路重劃區等均有相當強關聯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此分析可指出使用者較為關注的買房地點，重劃區可能是使用者較為偏愛或有興趣的置產地點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標題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9ADE9B42-48BE-D3F0-6E47-058D915D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9" y="1640146"/>
            <a:ext cx="5694621" cy="483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可見幾個比較明顯的討論議題，可分別歸類為格局、建商代銷、銀行貸款、買屋心得等相關討論主題。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標題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0F12381-91A8-848F-E541-D3E99802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4" y="2205990"/>
            <a:ext cx="5909874" cy="30609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279F374-1B9B-D889-6FEE-E85B4721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6" t="72105" r="60116" b="3407"/>
          <a:stretch>
            <a:fillRect/>
          </a:stretch>
        </p:blipFill>
        <p:spPr>
          <a:xfrm>
            <a:off x="2415206" y="5636026"/>
            <a:ext cx="893416" cy="749562"/>
          </a:xfrm>
          <a:custGeom>
            <a:avLst/>
            <a:gdLst>
              <a:gd name="connsiteX0" fmla="*/ 542208 w 893416"/>
              <a:gd name="connsiteY0" fmla="*/ 1092 h 749562"/>
              <a:gd name="connsiteX1" fmla="*/ 861810 w 893416"/>
              <a:gd name="connsiteY1" fmla="*/ 141941 h 749562"/>
              <a:gd name="connsiteX2" fmla="*/ 611428 w 893416"/>
              <a:gd name="connsiteY2" fmla="*/ 668440 h 749562"/>
              <a:gd name="connsiteX3" fmla="*/ 31607 w 893416"/>
              <a:gd name="connsiteY3" fmla="*/ 607620 h 749562"/>
              <a:gd name="connsiteX4" fmla="*/ 281989 w 893416"/>
              <a:gd name="connsiteY4" fmla="*/ 81122 h 749562"/>
              <a:gd name="connsiteX5" fmla="*/ 542208 w 893416"/>
              <a:gd name="connsiteY5" fmla="*/ 1092 h 74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3416" h="749562">
                <a:moveTo>
                  <a:pt x="542208" y="1092"/>
                </a:moveTo>
                <a:cubicBezTo>
                  <a:pt x="682227" y="-8071"/>
                  <a:pt x="804953" y="40577"/>
                  <a:pt x="861810" y="141941"/>
                </a:cubicBezTo>
                <a:cubicBezTo>
                  <a:pt x="952782" y="304125"/>
                  <a:pt x="840682" y="539846"/>
                  <a:pt x="611428" y="668440"/>
                </a:cubicBezTo>
                <a:cubicBezTo>
                  <a:pt x="382174" y="797034"/>
                  <a:pt x="122579" y="769803"/>
                  <a:pt x="31607" y="607620"/>
                </a:cubicBezTo>
                <a:cubicBezTo>
                  <a:pt x="-59365" y="445437"/>
                  <a:pt x="52734" y="209715"/>
                  <a:pt x="281989" y="81122"/>
                </a:cubicBezTo>
                <a:cubicBezTo>
                  <a:pt x="367959" y="32899"/>
                  <a:pt x="458196" y="6589"/>
                  <a:pt x="542208" y="1092"/>
                </a:cubicBezTo>
                <a:close/>
              </a:path>
            </a:pathLst>
          </a:cu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EB07ECF7-C462-387D-D179-58BF338E33CF}"/>
              </a:ext>
            </a:extLst>
          </p:cNvPr>
          <p:cNvSpPr/>
          <p:nvPr/>
        </p:nvSpPr>
        <p:spPr>
          <a:xfrm rot="19842660">
            <a:off x="1538611" y="4432269"/>
            <a:ext cx="951889" cy="673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0BEBBFF-E413-C826-2784-38DA52E9855B}"/>
              </a:ext>
            </a:extLst>
          </p:cNvPr>
          <p:cNvSpPr/>
          <p:nvPr/>
        </p:nvSpPr>
        <p:spPr>
          <a:xfrm>
            <a:off x="357188" y="3338513"/>
            <a:ext cx="304800" cy="195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DF3374F-4467-F859-3FE6-B9E60D0F2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7" t="36999" r="90806" b="56622"/>
          <a:stretch>
            <a:fillRect/>
          </a:stretch>
        </p:blipFill>
        <p:spPr>
          <a:xfrm>
            <a:off x="261133" y="1131667"/>
            <a:ext cx="1478802" cy="947355"/>
          </a:xfrm>
          <a:custGeom>
            <a:avLst/>
            <a:gdLst>
              <a:gd name="connsiteX0" fmla="*/ 152400 w 304800"/>
              <a:gd name="connsiteY0" fmla="*/ 0 h 195262"/>
              <a:gd name="connsiteX1" fmla="*/ 304800 w 304800"/>
              <a:gd name="connsiteY1" fmla="*/ 97631 h 195262"/>
              <a:gd name="connsiteX2" fmla="*/ 152400 w 304800"/>
              <a:gd name="connsiteY2" fmla="*/ 195262 h 195262"/>
              <a:gd name="connsiteX3" fmla="*/ 0 w 304800"/>
              <a:gd name="connsiteY3" fmla="*/ 97631 h 195262"/>
              <a:gd name="connsiteX4" fmla="*/ 152400 w 304800"/>
              <a:gd name="connsiteY4" fmla="*/ 0 h 1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" h="195262">
                <a:moveTo>
                  <a:pt x="152400" y="0"/>
                </a:moveTo>
                <a:cubicBezTo>
                  <a:pt x="236568" y="0"/>
                  <a:pt x="304800" y="43711"/>
                  <a:pt x="304800" y="97631"/>
                </a:cubicBezTo>
                <a:cubicBezTo>
                  <a:pt x="304800" y="151551"/>
                  <a:pt x="236568" y="195262"/>
                  <a:pt x="152400" y="195262"/>
                </a:cubicBezTo>
                <a:cubicBezTo>
                  <a:pt x="68232" y="195262"/>
                  <a:pt x="0" y="151551"/>
                  <a:pt x="0" y="97631"/>
                </a:cubicBezTo>
                <a:cubicBezTo>
                  <a:pt x="0" y="43711"/>
                  <a:pt x="68232" y="0"/>
                  <a:pt x="152400" y="0"/>
                </a:cubicBezTo>
                <a:close/>
              </a:path>
            </a:pathLst>
          </a:cu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7E3ECD5D-BC7E-FC0B-7370-B23891BFDD05}"/>
              </a:ext>
            </a:extLst>
          </p:cNvPr>
          <p:cNvSpPr/>
          <p:nvPr/>
        </p:nvSpPr>
        <p:spPr>
          <a:xfrm>
            <a:off x="4463683" y="2862263"/>
            <a:ext cx="403591" cy="195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6337883-C022-829A-DFB9-490D928F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522" t="21440" r="19649" b="72181"/>
          <a:stretch>
            <a:fillRect/>
          </a:stretch>
        </p:blipFill>
        <p:spPr>
          <a:xfrm>
            <a:off x="3793037" y="5510814"/>
            <a:ext cx="2066897" cy="999986"/>
          </a:xfrm>
          <a:custGeom>
            <a:avLst/>
            <a:gdLst>
              <a:gd name="connsiteX0" fmla="*/ 201796 w 403592"/>
              <a:gd name="connsiteY0" fmla="*/ 0 h 195262"/>
              <a:gd name="connsiteX1" fmla="*/ 403592 w 403592"/>
              <a:gd name="connsiteY1" fmla="*/ 97631 h 195262"/>
              <a:gd name="connsiteX2" fmla="*/ 201796 w 403592"/>
              <a:gd name="connsiteY2" fmla="*/ 195262 h 195262"/>
              <a:gd name="connsiteX3" fmla="*/ 0 w 403592"/>
              <a:gd name="connsiteY3" fmla="*/ 97631 h 195262"/>
              <a:gd name="connsiteX4" fmla="*/ 201796 w 403592"/>
              <a:gd name="connsiteY4" fmla="*/ 0 h 1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592" h="195262">
                <a:moveTo>
                  <a:pt x="201796" y="0"/>
                </a:moveTo>
                <a:cubicBezTo>
                  <a:pt x="313245" y="0"/>
                  <a:pt x="403592" y="43711"/>
                  <a:pt x="403592" y="97631"/>
                </a:cubicBezTo>
                <a:cubicBezTo>
                  <a:pt x="403592" y="151551"/>
                  <a:pt x="313245" y="195262"/>
                  <a:pt x="201796" y="195262"/>
                </a:cubicBezTo>
                <a:cubicBezTo>
                  <a:pt x="90347" y="195262"/>
                  <a:pt x="0" y="151551"/>
                  <a:pt x="0" y="97631"/>
                </a:cubicBezTo>
                <a:cubicBezTo>
                  <a:pt x="0" y="43711"/>
                  <a:pt x="90347" y="0"/>
                  <a:pt x="201796" y="0"/>
                </a:cubicBezTo>
                <a:close/>
              </a:path>
            </a:pathLst>
          </a:custGeom>
          <a:solidFill>
            <a:srgbClr val="FFC000"/>
          </a:solidFill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86F9F436-0929-7BA9-442F-0D4A0066203A}"/>
              </a:ext>
            </a:extLst>
          </p:cNvPr>
          <p:cNvSpPr/>
          <p:nvPr/>
        </p:nvSpPr>
        <p:spPr>
          <a:xfrm>
            <a:off x="661988" y="3986213"/>
            <a:ext cx="204787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22EB5F5D-C969-6726-AC35-F18DC60A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94" t="58159" r="87340" b="36862"/>
          <a:stretch>
            <a:fillRect/>
          </a:stretch>
        </p:blipFill>
        <p:spPr>
          <a:xfrm>
            <a:off x="357188" y="5456327"/>
            <a:ext cx="1007226" cy="749562"/>
          </a:xfrm>
          <a:custGeom>
            <a:avLst/>
            <a:gdLst>
              <a:gd name="connsiteX0" fmla="*/ 102394 w 204788"/>
              <a:gd name="connsiteY0" fmla="*/ 0 h 152400"/>
              <a:gd name="connsiteX1" fmla="*/ 204788 w 204788"/>
              <a:gd name="connsiteY1" fmla="*/ 76200 h 152400"/>
              <a:gd name="connsiteX2" fmla="*/ 102394 w 204788"/>
              <a:gd name="connsiteY2" fmla="*/ 152400 h 152400"/>
              <a:gd name="connsiteX3" fmla="*/ 0 w 204788"/>
              <a:gd name="connsiteY3" fmla="*/ 76200 h 152400"/>
              <a:gd name="connsiteX4" fmla="*/ 102394 w 204788"/>
              <a:gd name="connsiteY4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88" h="152400">
                <a:moveTo>
                  <a:pt x="102394" y="0"/>
                </a:moveTo>
                <a:cubicBezTo>
                  <a:pt x="158945" y="0"/>
                  <a:pt x="204788" y="34116"/>
                  <a:pt x="204788" y="76200"/>
                </a:cubicBezTo>
                <a:cubicBezTo>
                  <a:pt x="204788" y="118284"/>
                  <a:pt x="158945" y="152400"/>
                  <a:pt x="102394" y="152400"/>
                </a:cubicBezTo>
                <a:cubicBezTo>
                  <a:pt x="45843" y="152400"/>
                  <a:pt x="0" y="118284"/>
                  <a:pt x="0" y="76200"/>
                </a:cubicBezTo>
                <a:cubicBezTo>
                  <a:pt x="0" y="34116"/>
                  <a:pt x="45843" y="0"/>
                  <a:pt x="102394" y="0"/>
                </a:cubicBezTo>
                <a:close/>
              </a:path>
            </a:pathLst>
          </a:cu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146A9AC-6EBE-C459-07B2-BE451B3127DA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509588" y="2079022"/>
            <a:ext cx="490946" cy="1259491"/>
          </a:xfrm>
          <a:prstGeom prst="line">
            <a:avLst/>
          </a:prstGeom>
          <a:ln w="28575">
            <a:solidFill>
              <a:srgbClr val="4C8DF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0F7834AA-DB68-F294-5760-65B44C38046D}"/>
              </a:ext>
            </a:extLst>
          </p:cNvPr>
          <p:cNvCxnSpPr>
            <a:cxnSpLocks/>
          </p:cNvCxnSpPr>
          <p:nvPr/>
        </p:nvCxnSpPr>
        <p:spPr>
          <a:xfrm flipH="1" flipV="1">
            <a:off x="764381" y="4109221"/>
            <a:ext cx="50540" cy="1354183"/>
          </a:xfrm>
          <a:prstGeom prst="line">
            <a:avLst/>
          </a:prstGeom>
          <a:ln w="28575">
            <a:solidFill>
              <a:srgbClr val="4C8DF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FD8E919-5959-8194-8728-F39F5D874CA0}"/>
              </a:ext>
            </a:extLst>
          </p:cNvPr>
          <p:cNvCxnSpPr>
            <a:cxnSpLocks/>
            <a:stCxn id="12" idx="4"/>
          </p:cNvCxnSpPr>
          <p:nvPr/>
        </p:nvCxnSpPr>
        <p:spPr>
          <a:xfrm flipH="1" flipV="1">
            <a:off x="2163778" y="5031405"/>
            <a:ext cx="533417" cy="685743"/>
          </a:xfrm>
          <a:prstGeom prst="line">
            <a:avLst/>
          </a:prstGeom>
          <a:ln w="28575">
            <a:solidFill>
              <a:srgbClr val="4C8DF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2A1E97A-B658-7D84-6C95-5D873795E6C2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665478" y="3086128"/>
            <a:ext cx="161008" cy="2424686"/>
          </a:xfrm>
          <a:prstGeom prst="line">
            <a:avLst/>
          </a:prstGeom>
          <a:ln w="28575">
            <a:solidFill>
              <a:srgbClr val="4C8DF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A2F8A37F-53BB-C734-A3AC-54DCA500C589}"/>
              </a:ext>
            </a:extLst>
          </p:cNvPr>
          <p:cNvSpPr/>
          <p:nvPr/>
        </p:nvSpPr>
        <p:spPr>
          <a:xfrm>
            <a:off x="2011378" y="3143251"/>
            <a:ext cx="304800" cy="195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FC9B38B-B3B0-9778-CA96-8401636D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027" t="30620" r="62815" b="63001"/>
          <a:stretch>
            <a:fillRect/>
          </a:stretch>
        </p:blipFill>
        <p:spPr>
          <a:xfrm>
            <a:off x="2066504" y="1041434"/>
            <a:ext cx="1423676" cy="912040"/>
          </a:xfrm>
          <a:custGeom>
            <a:avLst/>
            <a:gdLst>
              <a:gd name="connsiteX0" fmla="*/ 152400 w 304800"/>
              <a:gd name="connsiteY0" fmla="*/ 0 h 195262"/>
              <a:gd name="connsiteX1" fmla="*/ 304800 w 304800"/>
              <a:gd name="connsiteY1" fmla="*/ 97631 h 195262"/>
              <a:gd name="connsiteX2" fmla="*/ 152400 w 304800"/>
              <a:gd name="connsiteY2" fmla="*/ 195262 h 195262"/>
              <a:gd name="connsiteX3" fmla="*/ 0 w 304800"/>
              <a:gd name="connsiteY3" fmla="*/ 97631 h 195262"/>
              <a:gd name="connsiteX4" fmla="*/ 152400 w 304800"/>
              <a:gd name="connsiteY4" fmla="*/ 0 h 1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" h="195262">
                <a:moveTo>
                  <a:pt x="152400" y="0"/>
                </a:moveTo>
                <a:cubicBezTo>
                  <a:pt x="236568" y="0"/>
                  <a:pt x="304800" y="43711"/>
                  <a:pt x="304800" y="97631"/>
                </a:cubicBezTo>
                <a:cubicBezTo>
                  <a:pt x="304800" y="151551"/>
                  <a:pt x="236568" y="195262"/>
                  <a:pt x="152400" y="195262"/>
                </a:cubicBezTo>
                <a:cubicBezTo>
                  <a:pt x="68232" y="195262"/>
                  <a:pt x="0" y="151551"/>
                  <a:pt x="0" y="97631"/>
                </a:cubicBezTo>
                <a:cubicBezTo>
                  <a:pt x="0" y="43711"/>
                  <a:pt x="68232" y="0"/>
                  <a:pt x="152400" y="0"/>
                </a:cubicBezTo>
                <a:close/>
              </a:path>
            </a:pathLst>
          </a:custGeom>
        </p:spPr>
      </p:pic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66DBC0C-0F87-98C8-1D72-007C3082472C}"/>
              </a:ext>
            </a:extLst>
          </p:cNvPr>
          <p:cNvCxnSpPr>
            <a:cxnSpLocks/>
          </p:cNvCxnSpPr>
          <p:nvPr/>
        </p:nvCxnSpPr>
        <p:spPr>
          <a:xfrm flipV="1">
            <a:off x="2185013" y="1901256"/>
            <a:ext cx="490946" cy="1259491"/>
          </a:xfrm>
          <a:prstGeom prst="line">
            <a:avLst/>
          </a:prstGeom>
          <a:ln w="28575">
            <a:solidFill>
              <a:srgbClr val="4C8DF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2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在情緒分析當中，考量關鍵字為預售屋，故將買貴、合理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通常語境上詢問合理時，通常都是在懷疑不合理，故分為負面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、房價漲、價漲、漲、漲多、上漲、炒房、買不起添加為負面詞彙；將跌、下跌、房價跌、畢業文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於此看板，畢業文表示作者已買到房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等列為正面詞彙。</a:t>
            </a: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總體而言，看似正面多於負面，然多為畢業文所貢獻；扣除畢業文，負面情緒將佔比較多，且可觀察到炒房、房價上漲等仍是使用者的負面觀感來源。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標題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8C0509A-B5F5-51E8-926B-302678EF2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143"/>
          <a:stretch/>
        </p:blipFill>
        <p:spPr>
          <a:xfrm>
            <a:off x="1598983" y="1355586"/>
            <a:ext cx="3101975" cy="299242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D67CF386-B847-7278-1D26-8AA3AB187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33" t="25216" r="127" b="32338"/>
          <a:stretch/>
        </p:blipFill>
        <p:spPr>
          <a:xfrm>
            <a:off x="1598983" y="4702559"/>
            <a:ext cx="31019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9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執行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Lexicon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Based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情緒分析，可見內文的正面情緒高於負面情緒，但有些詞彙雖被字典歸類於正面，但實際語境應用上可能較難區分正負面，如「希望」於文章中多用於表示使用者購屋時的期待、「合理」於內文中多使用於開啟或接續話題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如你們覺得房價合理嗎、討論某樣事物合理性等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、朋友則可能用於分享周遭親友購屋經驗等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而負面情緒第一名「負擔」，仍反映房屋版使用者對於房價、貸款等的熱切討論及擔憂情緒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內文</a:t>
              </a: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47F54E76-82CD-32CF-7A76-E0967A22C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6" r="38428"/>
          <a:stretch/>
        </p:blipFill>
        <p:spPr bwMode="auto">
          <a:xfrm>
            <a:off x="99885" y="2179928"/>
            <a:ext cx="4083310" cy="304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DFEC6FF-247E-F403-F78F-F7144898C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9" t="5978" r="606" b="846"/>
          <a:stretch/>
        </p:blipFill>
        <p:spPr bwMode="auto">
          <a:xfrm>
            <a:off x="4237416" y="2210042"/>
            <a:ext cx="2004387" cy="297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27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觀察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Lexicon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Based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情緒分數與時間之趨勢，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2021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年受到疫情持續影響，可見在年初的情緒分數較低，可能為討論量下滑或使用者對房市較悲觀。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7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月以後可見情緒分數逐漸走高，表示在疫情緩和後，使用者對房市的態度可能有所好轉，逐漸趨於正向。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整體而言，房市相關的討論內容仍有正有負，但可見持極端正面態度的文章較負面態度多，整體使用者對房市應仍是抱持樂觀看法。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內文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332A05A-5371-2065-580A-2A36F44B7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4"/>
          <a:stretch/>
        </p:blipFill>
        <p:spPr bwMode="auto">
          <a:xfrm>
            <a:off x="389981" y="1394460"/>
            <a:ext cx="4591609" cy="250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0E9FB0-E300-07D2-72B4-82C2680EE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1"/>
          <a:stretch/>
        </p:blipFill>
        <p:spPr bwMode="auto">
          <a:xfrm>
            <a:off x="389981" y="4168072"/>
            <a:ext cx="4610644" cy="24705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904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0084B7B4-50EC-49C1-B52F-4B4B91E819F1}"/>
              </a:ext>
            </a:extLst>
          </p:cNvPr>
          <p:cNvSpPr txBox="1"/>
          <p:nvPr/>
        </p:nvSpPr>
        <p:spPr>
          <a:xfrm>
            <a:off x="1598983" y="37182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大綱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7FED746-C4BE-0CB8-BC25-A94397FD5C12}"/>
              </a:ext>
            </a:extLst>
          </p:cNvPr>
          <p:cNvGrpSpPr/>
          <p:nvPr/>
        </p:nvGrpSpPr>
        <p:grpSpPr>
          <a:xfrm>
            <a:off x="2523326" y="385896"/>
            <a:ext cx="847425" cy="424105"/>
            <a:chOff x="3390101" y="101648"/>
            <a:chExt cx="847425" cy="424105"/>
          </a:xfrm>
        </p:grpSpPr>
        <p:sp>
          <p:nvSpPr>
            <p:cNvPr id="135" name="平行四邊形 134">
              <a:extLst>
                <a:ext uri="{FF2B5EF4-FFF2-40B4-BE49-F238E27FC236}">
                  <a16:creationId xmlns:a16="http://schemas.microsoft.com/office/drawing/2014/main" id="{31088F65-8B91-4B67-A3FB-E0CDB0AC3453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平行四邊形 135">
              <a:extLst>
                <a:ext uri="{FF2B5EF4-FFF2-40B4-BE49-F238E27FC236}">
                  <a16:creationId xmlns:a16="http://schemas.microsoft.com/office/drawing/2014/main" id="{8ED75E47-967C-4183-8531-0BA185C356E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平行四邊形 136">
              <a:extLst>
                <a:ext uri="{FF2B5EF4-FFF2-40B4-BE49-F238E27FC236}">
                  <a16:creationId xmlns:a16="http://schemas.microsoft.com/office/drawing/2014/main" id="{A8F91408-7FB2-4283-8BBC-AC23DC2EE660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CEF383E5-F7DA-2592-FA79-F0CA212E7E40}"/>
              </a:ext>
            </a:extLst>
          </p:cNvPr>
          <p:cNvSpPr/>
          <p:nvPr/>
        </p:nvSpPr>
        <p:spPr>
          <a:xfrm rot="2700000" flipV="1">
            <a:off x="6586179" y="3347158"/>
            <a:ext cx="1820655" cy="2766966"/>
          </a:xfrm>
          <a:custGeom>
            <a:avLst/>
            <a:gdLst>
              <a:gd name="connsiteX0" fmla="*/ 613127 w 1400206"/>
              <a:gd name="connsiteY0" fmla="*/ 401179 h 2127983"/>
              <a:gd name="connsiteX1" fmla="*/ 583901 w 1400206"/>
              <a:gd name="connsiteY1" fmla="*/ 413838 h 2127983"/>
              <a:gd name="connsiteX2" fmla="*/ 613127 w 1400206"/>
              <a:gd name="connsiteY2" fmla="*/ 412299 h 2127983"/>
              <a:gd name="connsiteX3" fmla="*/ 714723 w 1400206"/>
              <a:gd name="connsiteY3" fmla="*/ 406951 h 2127983"/>
              <a:gd name="connsiteX4" fmla="*/ 709801 w 1400206"/>
              <a:gd name="connsiteY4" fmla="*/ 404819 h 2127983"/>
              <a:gd name="connsiteX5" fmla="*/ 709801 w 1400206"/>
              <a:gd name="connsiteY5" fmla="*/ 407210 h 2127983"/>
              <a:gd name="connsiteX6" fmla="*/ 1291060 w 1400206"/>
              <a:gd name="connsiteY6" fmla="*/ 426277 h 2127983"/>
              <a:gd name="connsiteX7" fmla="*/ 1346882 w 1400206"/>
              <a:gd name="connsiteY7" fmla="*/ 543240 h 2127983"/>
              <a:gd name="connsiteX8" fmla="*/ 1399968 w 1400206"/>
              <a:gd name="connsiteY8" fmla="*/ 1551688 h 2127983"/>
              <a:gd name="connsiteX9" fmla="*/ 1239772 w 1400206"/>
              <a:gd name="connsiteY9" fmla="*/ 1729688 h 2127983"/>
              <a:gd name="connsiteX10" fmla="*/ 757597 w 1400206"/>
              <a:gd name="connsiteY10" fmla="*/ 1755070 h 2127983"/>
              <a:gd name="connsiteX11" fmla="*/ 751650 w 1400206"/>
              <a:gd name="connsiteY11" fmla="*/ 1782466 h 2127983"/>
              <a:gd name="connsiteX12" fmla="*/ 761212 w 1400206"/>
              <a:gd name="connsiteY12" fmla="*/ 1823242 h 2127983"/>
              <a:gd name="connsiteX13" fmla="*/ 765602 w 1400206"/>
              <a:gd name="connsiteY13" fmla="*/ 1828650 h 2127983"/>
              <a:gd name="connsiteX14" fmla="*/ 832188 w 1400206"/>
              <a:gd name="connsiteY14" fmla="*/ 1880781 h 2127983"/>
              <a:gd name="connsiteX15" fmla="*/ 860791 w 1400206"/>
              <a:gd name="connsiteY15" fmla="*/ 1968795 h 2127983"/>
              <a:gd name="connsiteX16" fmla="*/ 698898 w 1400206"/>
              <a:gd name="connsiteY16" fmla="*/ 2127978 h 2127983"/>
              <a:gd name="connsiteX17" fmla="*/ 534387 w 1400206"/>
              <a:gd name="connsiteY17" fmla="*/ 1971500 h 2127983"/>
              <a:gd name="connsiteX18" fmla="*/ 632858 w 1400206"/>
              <a:gd name="connsiteY18" fmla="*/ 1825246 h 2127983"/>
              <a:gd name="connsiteX19" fmla="*/ 634208 w 1400206"/>
              <a:gd name="connsiteY19" fmla="*/ 1824972 h 2127983"/>
              <a:gd name="connsiteX20" fmla="*/ 637616 w 1400206"/>
              <a:gd name="connsiteY20" fmla="*/ 1820626 h 2127983"/>
              <a:gd name="connsiteX21" fmla="*/ 646501 w 1400206"/>
              <a:gd name="connsiteY21" fmla="*/ 1779698 h 2127983"/>
              <a:gd name="connsiteX22" fmla="*/ 642151 w 1400206"/>
              <a:gd name="connsiteY22" fmla="*/ 1761147 h 2127983"/>
              <a:gd name="connsiteX23" fmla="*/ 231323 w 1400206"/>
              <a:gd name="connsiteY23" fmla="*/ 1782774 h 2127983"/>
              <a:gd name="connsiteX24" fmla="*/ 53324 w 1400206"/>
              <a:gd name="connsiteY24" fmla="*/ 1622577 h 2127983"/>
              <a:gd name="connsiteX25" fmla="*/ 27576 w 1400206"/>
              <a:gd name="connsiteY25" fmla="*/ 1133452 h 2127983"/>
              <a:gd name="connsiteX26" fmla="*/ 48712 w 1400206"/>
              <a:gd name="connsiteY26" fmla="*/ 1166661 h 2127983"/>
              <a:gd name="connsiteX27" fmla="*/ 172576 w 1400206"/>
              <a:gd name="connsiteY27" fmla="*/ 1221607 h 2127983"/>
              <a:gd name="connsiteX28" fmla="*/ 324402 w 1400206"/>
              <a:gd name="connsiteY28" fmla="*/ 1052795 h 2127983"/>
              <a:gd name="connsiteX29" fmla="*/ 160765 w 1400206"/>
              <a:gd name="connsiteY29" fmla="*/ 895406 h 2127983"/>
              <a:gd name="connsiteX30" fmla="*/ 73583 w 1400206"/>
              <a:gd name="connsiteY30" fmla="*/ 926454 h 2127983"/>
              <a:gd name="connsiteX31" fmla="*/ 23329 w 1400206"/>
              <a:gd name="connsiteY31" fmla="*/ 994469 h 2127983"/>
              <a:gd name="connsiteX32" fmla="*/ 20392 w 1400206"/>
              <a:gd name="connsiteY32" fmla="*/ 996992 h 2127983"/>
              <a:gd name="connsiteX33" fmla="*/ 238 w 1400206"/>
              <a:gd name="connsiteY33" fmla="*/ 614129 h 2127983"/>
              <a:gd name="connsiteX34" fmla="*/ 160434 w 1400206"/>
              <a:gd name="connsiteY34" fmla="*/ 436129 h 2127983"/>
              <a:gd name="connsiteX35" fmla="*/ 577109 w 1400206"/>
              <a:gd name="connsiteY35" fmla="*/ 414195 h 2127983"/>
              <a:gd name="connsiteX36" fmla="*/ 599679 w 1400206"/>
              <a:gd name="connsiteY36" fmla="*/ 385916 h 2127983"/>
              <a:gd name="connsiteX37" fmla="*/ 608903 w 1400206"/>
              <a:gd name="connsiteY37" fmla="*/ 345062 h 2127983"/>
              <a:gd name="connsiteX38" fmla="*/ 599678 w 1400206"/>
              <a:gd name="connsiteY38" fmla="*/ 304208 h 2127983"/>
              <a:gd name="connsiteX39" fmla="*/ 595334 w 1400206"/>
              <a:gd name="connsiteY39" fmla="*/ 298765 h 2127983"/>
              <a:gd name="connsiteX40" fmla="*/ 529182 w 1400206"/>
              <a:gd name="connsiteY40" fmla="*/ 246083 h 2127983"/>
              <a:gd name="connsiteX41" fmla="*/ 501309 w 1400206"/>
              <a:gd name="connsiteY41" fmla="*/ 157836 h 2127983"/>
              <a:gd name="connsiteX42" fmla="*/ 664517 w 1400206"/>
              <a:gd name="connsiteY42" fmla="*/ 0 h 2127983"/>
              <a:gd name="connsiteX43" fmla="*/ 827724 w 1400206"/>
              <a:gd name="connsiteY43" fmla="*/ 157836 h 2127983"/>
              <a:gd name="connsiteX44" fmla="*/ 728045 w 1400206"/>
              <a:gd name="connsiteY44" fmla="*/ 303268 h 2127983"/>
              <a:gd name="connsiteX45" fmla="*/ 726693 w 1400206"/>
              <a:gd name="connsiteY45" fmla="*/ 303531 h 2127983"/>
              <a:gd name="connsiteX46" fmla="*/ 723249 w 1400206"/>
              <a:gd name="connsiteY46" fmla="*/ 307848 h 2127983"/>
              <a:gd name="connsiteX47" fmla="*/ 714024 w 1400206"/>
              <a:gd name="connsiteY47" fmla="*/ 348702 h 2127983"/>
              <a:gd name="connsiteX48" fmla="*/ 723248 w 1400206"/>
              <a:gd name="connsiteY48" fmla="*/ 389556 h 2127983"/>
              <a:gd name="connsiteX49" fmla="*/ 736228 w 1400206"/>
              <a:gd name="connsiteY49" fmla="*/ 405819 h 2127983"/>
              <a:gd name="connsiteX50" fmla="*/ 1168883 w 1400206"/>
              <a:gd name="connsiteY50" fmla="*/ 383043 h 2127983"/>
              <a:gd name="connsiteX51" fmla="*/ 1291060 w 1400206"/>
              <a:gd name="connsiteY51" fmla="*/ 426277 h 212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400206" h="2127983">
                <a:moveTo>
                  <a:pt x="613127" y="401179"/>
                </a:moveTo>
                <a:lnTo>
                  <a:pt x="583901" y="413838"/>
                </a:lnTo>
                <a:lnTo>
                  <a:pt x="613127" y="412299"/>
                </a:lnTo>
                <a:close/>
                <a:moveTo>
                  <a:pt x="714723" y="406951"/>
                </a:moveTo>
                <a:lnTo>
                  <a:pt x="709801" y="404819"/>
                </a:lnTo>
                <a:lnTo>
                  <a:pt x="709801" y="407210"/>
                </a:lnTo>
                <a:close/>
                <a:moveTo>
                  <a:pt x="1291060" y="426277"/>
                </a:moveTo>
                <a:cubicBezTo>
                  <a:pt x="1323272" y="455267"/>
                  <a:pt x="1344425" y="496545"/>
                  <a:pt x="1346882" y="543240"/>
                </a:cubicBezTo>
                <a:lnTo>
                  <a:pt x="1399968" y="1551688"/>
                </a:lnTo>
                <a:cubicBezTo>
                  <a:pt x="1404884" y="1645078"/>
                  <a:pt x="1333161" y="1724771"/>
                  <a:pt x="1239772" y="1729688"/>
                </a:cubicBezTo>
                <a:lnTo>
                  <a:pt x="757597" y="1755070"/>
                </a:lnTo>
                <a:lnTo>
                  <a:pt x="751650" y="1782466"/>
                </a:lnTo>
                <a:cubicBezTo>
                  <a:pt x="751769" y="1796842"/>
                  <a:pt x="755122" y="1810773"/>
                  <a:pt x="761212" y="1823242"/>
                </a:cubicBezTo>
                <a:lnTo>
                  <a:pt x="765602" y="1828650"/>
                </a:lnTo>
                <a:lnTo>
                  <a:pt x="832188" y="1880781"/>
                </a:lnTo>
                <a:cubicBezTo>
                  <a:pt x="849993" y="1905826"/>
                  <a:pt x="860520" y="1936107"/>
                  <a:pt x="860791" y="1968795"/>
                </a:cubicBezTo>
                <a:cubicBezTo>
                  <a:pt x="861514" y="2055962"/>
                  <a:pt x="789032" y="2127230"/>
                  <a:pt x="698898" y="2127978"/>
                </a:cubicBezTo>
                <a:cubicBezTo>
                  <a:pt x="608764" y="2128725"/>
                  <a:pt x="535110" y="2058667"/>
                  <a:pt x="534387" y="1971500"/>
                </a:cubicBezTo>
                <a:cubicBezTo>
                  <a:pt x="533846" y="1906125"/>
                  <a:pt x="574481" y="1849692"/>
                  <a:pt x="632858" y="1825246"/>
                </a:cubicBezTo>
                <a:lnTo>
                  <a:pt x="634208" y="1824972"/>
                </a:lnTo>
                <a:lnTo>
                  <a:pt x="637616" y="1820626"/>
                </a:lnTo>
                <a:cubicBezTo>
                  <a:pt x="643498" y="1808059"/>
                  <a:pt x="646621" y="1794073"/>
                  <a:pt x="646501" y="1779698"/>
                </a:cubicBezTo>
                <a:lnTo>
                  <a:pt x="642151" y="1761147"/>
                </a:lnTo>
                <a:lnTo>
                  <a:pt x="231323" y="1782774"/>
                </a:lnTo>
                <a:cubicBezTo>
                  <a:pt x="137933" y="1787690"/>
                  <a:pt x="58240" y="1715967"/>
                  <a:pt x="53324" y="1622577"/>
                </a:cubicBezTo>
                <a:lnTo>
                  <a:pt x="27576" y="1133452"/>
                </a:lnTo>
                <a:lnTo>
                  <a:pt x="48712" y="1166661"/>
                </a:lnTo>
                <a:cubicBezTo>
                  <a:pt x="78955" y="1201862"/>
                  <a:pt x="123575" y="1223381"/>
                  <a:pt x="172576" y="1221607"/>
                </a:cubicBezTo>
                <a:cubicBezTo>
                  <a:pt x="259688" y="1218453"/>
                  <a:pt x="327664" y="1142874"/>
                  <a:pt x="324402" y="1052795"/>
                </a:cubicBezTo>
                <a:cubicBezTo>
                  <a:pt x="321141" y="962717"/>
                  <a:pt x="247877" y="892252"/>
                  <a:pt x="160765" y="895406"/>
                </a:cubicBezTo>
                <a:cubicBezTo>
                  <a:pt x="128097" y="896589"/>
                  <a:pt x="98122" y="907957"/>
                  <a:pt x="73583" y="926454"/>
                </a:cubicBezTo>
                <a:lnTo>
                  <a:pt x="23329" y="994469"/>
                </a:lnTo>
                <a:lnTo>
                  <a:pt x="20392" y="996992"/>
                </a:lnTo>
                <a:lnTo>
                  <a:pt x="238" y="614129"/>
                </a:lnTo>
                <a:cubicBezTo>
                  <a:pt x="-4678" y="520739"/>
                  <a:pt x="67045" y="441045"/>
                  <a:pt x="160434" y="436129"/>
                </a:cubicBezTo>
                <a:lnTo>
                  <a:pt x="577109" y="414195"/>
                </a:lnTo>
                <a:lnTo>
                  <a:pt x="599679" y="385916"/>
                </a:lnTo>
                <a:cubicBezTo>
                  <a:pt x="605666" y="373397"/>
                  <a:pt x="608903" y="359439"/>
                  <a:pt x="608903" y="345062"/>
                </a:cubicBezTo>
                <a:cubicBezTo>
                  <a:pt x="608903" y="330686"/>
                  <a:pt x="605665" y="316727"/>
                  <a:pt x="599678" y="304208"/>
                </a:cubicBezTo>
                <a:lnTo>
                  <a:pt x="595334" y="298765"/>
                </a:lnTo>
                <a:lnTo>
                  <a:pt x="529182" y="246083"/>
                </a:lnTo>
                <a:cubicBezTo>
                  <a:pt x="511585" y="220891"/>
                  <a:pt x="501309" y="190524"/>
                  <a:pt x="501309" y="157836"/>
                </a:cubicBezTo>
                <a:cubicBezTo>
                  <a:pt x="501309" y="70666"/>
                  <a:pt x="574379" y="0"/>
                  <a:pt x="664517" y="0"/>
                </a:cubicBezTo>
                <a:cubicBezTo>
                  <a:pt x="754654" y="0"/>
                  <a:pt x="827724" y="70666"/>
                  <a:pt x="827724" y="157836"/>
                </a:cubicBezTo>
                <a:cubicBezTo>
                  <a:pt x="827724" y="223213"/>
                  <a:pt x="786623" y="279307"/>
                  <a:pt x="728045" y="303268"/>
                </a:cubicBezTo>
                <a:lnTo>
                  <a:pt x="726693" y="303531"/>
                </a:lnTo>
                <a:lnTo>
                  <a:pt x="723249" y="307848"/>
                </a:lnTo>
                <a:cubicBezTo>
                  <a:pt x="717262" y="320367"/>
                  <a:pt x="714024" y="334326"/>
                  <a:pt x="714024" y="348702"/>
                </a:cubicBezTo>
                <a:cubicBezTo>
                  <a:pt x="714024" y="363079"/>
                  <a:pt x="717261" y="377037"/>
                  <a:pt x="723248" y="389556"/>
                </a:cubicBezTo>
                <a:lnTo>
                  <a:pt x="736228" y="405819"/>
                </a:lnTo>
                <a:lnTo>
                  <a:pt x="1168883" y="383043"/>
                </a:lnTo>
                <a:cubicBezTo>
                  <a:pt x="1215578" y="380585"/>
                  <a:pt x="1258849" y="397287"/>
                  <a:pt x="1291060" y="426277"/>
                </a:cubicBezTo>
                <a:close/>
              </a:path>
            </a:pathLst>
          </a:custGeom>
          <a:solidFill>
            <a:srgbClr val="7BB7DF"/>
          </a:solidFill>
          <a:ln w="38100">
            <a:solidFill>
              <a:srgbClr val="2B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21DC49CF-B67B-AD3C-6CD9-7A94726D0540}"/>
              </a:ext>
            </a:extLst>
          </p:cNvPr>
          <p:cNvSpPr/>
          <p:nvPr/>
        </p:nvSpPr>
        <p:spPr>
          <a:xfrm rot="2700000" flipV="1">
            <a:off x="3865542" y="3228691"/>
            <a:ext cx="1820655" cy="2766966"/>
          </a:xfrm>
          <a:custGeom>
            <a:avLst/>
            <a:gdLst>
              <a:gd name="connsiteX0" fmla="*/ 613127 w 1400206"/>
              <a:gd name="connsiteY0" fmla="*/ 401179 h 2127983"/>
              <a:gd name="connsiteX1" fmla="*/ 583901 w 1400206"/>
              <a:gd name="connsiteY1" fmla="*/ 413838 h 2127983"/>
              <a:gd name="connsiteX2" fmla="*/ 613127 w 1400206"/>
              <a:gd name="connsiteY2" fmla="*/ 412299 h 2127983"/>
              <a:gd name="connsiteX3" fmla="*/ 714723 w 1400206"/>
              <a:gd name="connsiteY3" fmla="*/ 406951 h 2127983"/>
              <a:gd name="connsiteX4" fmla="*/ 709801 w 1400206"/>
              <a:gd name="connsiteY4" fmla="*/ 404819 h 2127983"/>
              <a:gd name="connsiteX5" fmla="*/ 709801 w 1400206"/>
              <a:gd name="connsiteY5" fmla="*/ 407210 h 2127983"/>
              <a:gd name="connsiteX6" fmla="*/ 1291060 w 1400206"/>
              <a:gd name="connsiteY6" fmla="*/ 426277 h 2127983"/>
              <a:gd name="connsiteX7" fmla="*/ 1346882 w 1400206"/>
              <a:gd name="connsiteY7" fmla="*/ 543240 h 2127983"/>
              <a:gd name="connsiteX8" fmla="*/ 1399968 w 1400206"/>
              <a:gd name="connsiteY8" fmla="*/ 1551688 h 2127983"/>
              <a:gd name="connsiteX9" fmla="*/ 1239772 w 1400206"/>
              <a:gd name="connsiteY9" fmla="*/ 1729688 h 2127983"/>
              <a:gd name="connsiteX10" fmla="*/ 757597 w 1400206"/>
              <a:gd name="connsiteY10" fmla="*/ 1755070 h 2127983"/>
              <a:gd name="connsiteX11" fmla="*/ 751650 w 1400206"/>
              <a:gd name="connsiteY11" fmla="*/ 1782466 h 2127983"/>
              <a:gd name="connsiteX12" fmla="*/ 761212 w 1400206"/>
              <a:gd name="connsiteY12" fmla="*/ 1823242 h 2127983"/>
              <a:gd name="connsiteX13" fmla="*/ 765602 w 1400206"/>
              <a:gd name="connsiteY13" fmla="*/ 1828650 h 2127983"/>
              <a:gd name="connsiteX14" fmla="*/ 832188 w 1400206"/>
              <a:gd name="connsiteY14" fmla="*/ 1880781 h 2127983"/>
              <a:gd name="connsiteX15" fmla="*/ 860791 w 1400206"/>
              <a:gd name="connsiteY15" fmla="*/ 1968795 h 2127983"/>
              <a:gd name="connsiteX16" fmla="*/ 698898 w 1400206"/>
              <a:gd name="connsiteY16" fmla="*/ 2127978 h 2127983"/>
              <a:gd name="connsiteX17" fmla="*/ 534387 w 1400206"/>
              <a:gd name="connsiteY17" fmla="*/ 1971500 h 2127983"/>
              <a:gd name="connsiteX18" fmla="*/ 632858 w 1400206"/>
              <a:gd name="connsiteY18" fmla="*/ 1825246 h 2127983"/>
              <a:gd name="connsiteX19" fmla="*/ 634208 w 1400206"/>
              <a:gd name="connsiteY19" fmla="*/ 1824972 h 2127983"/>
              <a:gd name="connsiteX20" fmla="*/ 637616 w 1400206"/>
              <a:gd name="connsiteY20" fmla="*/ 1820626 h 2127983"/>
              <a:gd name="connsiteX21" fmla="*/ 646501 w 1400206"/>
              <a:gd name="connsiteY21" fmla="*/ 1779698 h 2127983"/>
              <a:gd name="connsiteX22" fmla="*/ 642151 w 1400206"/>
              <a:gd name="connsiteY22" fmla="*/ 1761147 h 2127983"/>
              <a:gd name="connsiteX23" fmla="*/ 231323 w 1400206"/>
              <a:gd name="connsiteY23" fmla="*/ 1782774 h 2127983"/>
              <a:gd name="connsiteX24" fmla="*/ 53324 w 1400206"/>
              <a:gd name="connsiteY24" fmla="*/ 1622577 h 2127983"/>
              <a:gd name="connsiteX25" fmla="*/ 27576 w 1400206"/>
              <a:gd name="connsiteY25" fmla="*/ 1133452 h 2127983"/>
              <a:gd name="connsiteX26" fmla="*/ 48712 w 1400206"/>
              <a:gd name="connsiteY26" fmla="*/ 1166661 h 2127983"/>
              <a:gd name="connsiteX27" fmla="*/ 172576 w 1400206"/>
              <a:gd name="connsiteY27" fmla="*/ 1221607 h 2127983"/>
              <a:gd name="connsiteX28" fmla="*/ 324402 w 1400206"/>
              <a:gd name="connsiteY28" fmla="*/ 1052795 h 2127983"/>
              <a:gd name="connsiteX29" fmla="*/ 160765 w 1400206"/>
              <a:gd name="connsiteY29" fmla="*/ 895406 h 2127983"/>
              <a:gd name="connsiteX30" fmla="*/ 73583 w 1400206"/>
              <a:gd name="connsiteY30" fmla="*/ 926454 h 2127983"/>
              <a:gd name="connsiteX31" fmla="*/ 23329 w 1400206"/>
              <a:gd name="connsiteY31" fmla="*/ 994469 h 2127983"/>
              <a:gd name="connsiteX32" fmla="*/ 20392 w 1400206"/>
              <a:gd name="connsiteY32" fmla="*/ 996992 h 2127983"/>
              <a:gd name="connsiteX33" fmla="*/ 238 w 1400206"/>
              <a:gd name="connsiteY33" fmla="*/ 614129 h 2127983"/>
              <a:gd name="connsiteX34" fmla="*/ 160434 w 1400206"/>
              <a:gd name="connsiteY34" fmla="*/ 436129 h 2127983"/>
              <a:gd name="connsiteX35" fmla="*/ 577109 w 1400206"/>
              <a:gd name="connsiteY35" fmla="*/ 414195 h 2127983"/>
              <a:gd name="connsiteX36" fmla="*/ 599679 w 1400206"/>
              <a:gd name="connsiteY36" fmla="*/ 385916 h 2127983"/>
              <a:gd name="connsiteX37" fmla="*/ 608903 w 1400206"/>
              <a:gd name="connsiteY37" fmla="*/ 345062 h 2127983"/>
              <a:gd name="connsiteX38" fmla="*/ 599678 w 1400206"/>
              <a:gd name="connsiteY38" fmla="*/ 304208 h 2127983"/>
              <a:gd name="connsiteX39" fmla="*/ 595334 w 1400206"/>
              <a:gd name="connsiteY39" fmla="*/ 298765 h 2127983"/>
              <a:gd name="connsiteX40" fmla="*/ 529182 w 1400206"/>
              <a:gd name="connsiteY40" fmla="*/ 246083 h 2127983"/>
              <a:gd name="connsiteX41" fmla="*/ 501309 w 1400206"/>
              <a:gd name="connsiteY41" fmla="*/ 157836 h 2127983"/>
              <a:gd name="connsiteX42" fmla="*/ 664517 w 1400206"/>
              <a:gd name="connsiteY42" fmla="*/ 0 h 2127983"/>
              <a:gd name="connsiteX43" fmla="*/ 827724 w 1400206"/>
              <a:gd name="connsiteY43" fmla="*/ 157836 h 2127983"/>
              <a:gd name="connsiteX44" fmla="*/ 728045 w 1400206"/>
              <a:gd name="connsiteY44" fmla="*/ 303268 h 2127983"/>
              <a:gd name="connsiteX45" fmla="*/ 726693 w 1400206"/>
              <a:gd name="connsiteY45" fmla="*/ 303531 h 2127983"/>
              <a:gd name="connsiteX46" fmla="*/ 723249 w 1400206"/>
              <a:gd name="connsiteY46" fmla="*/ 307848 h 2127983"/>
              <a:gd name="connsiteX47" fmla="*/ 714024 w 1400206"/>
              <a:gd name="connsiteY47" fmla="*/ 348702 h 2127983"/>
              <a:gd name="connsiteX48" fmla="*/ 723248 w 1400206"/>
              <a:gd name="connsiteY48" fmla="*/ 389556 h 2127983"/>
              <a:gd name="connsiteX49" fmla="*/ 736228 w 1400206"/>
              <a:gd name="connsiteY49" fmla="*/ 405819 h 2127983"/>
              <a:gd name="connsiteX50" fmla="*/ 1168883 w 1400206"/>
              <a:gd name="connsiteY50" fmla="*/ 383043 h 2127983"/>
              <a:gd name="connsiteX51" fmla="*/ 1291060 w 1400206"/>
              <a:gd name="connsiteY51" fmla="*/ 426277 h 212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400206" h="2127983">
                <a:moveTo>
                  <a:pt x="613127" y="401179"/>
                </a:moveTo>
                <a:lnTo>
                  <a:pt x="583901" y="413838"/>
                </a:lnTo>
                <a:lnTo>
                  <a:pt x="613127" y="412299"/>
                </a:lnTo>
                <a:close/>
                <a:moveTo>
                  <a:pt x="714723" y="406951"/>
                </a:moveTo>
                <a:lnTo>
                  <a:pt x="709801" y="404819"/>
                </a:lnTo>
                <a:lnTo>
                  <a:pt x="709801" y="407210"/>
                </a:lnTo>
                <a:close/>
                <a:moveTo>
                  <a:pt x="1291060" y="426277"/>
                </a:moveTo>
                <a:cubicBezTo>
                  <a:pt x="1323272" y="455267"/>
                  <a:pt x="1344425" y="496545"/>
                  <a:pt x="1346882" y="543240"/>
                </a:cubicBezTo>
                <a:lnTo>
                  <a:pt x="1399968" y="1551688"/>
                </a:lnTo>
                <a:cubicBezTo>
                  <a:pt x="1404884" y="1645078"/>
                  <a:pt x="1333161" y="1724771"/>
                  <a:pt x="1239772" y="1729688"/>
                </a:cubicBezTo>
                <a:lnTo>
                  <a:pt x="757597" y="1755070"/>
                </a:lnTo>
                <a:lnTo>
                  <a:pt x="751650" y="1782466"/>
                </a:lnTo>
                <a:cubicBezTo>
                  <a:pt x="751769" y="1796842"/>
                  <a:pt x="755122" y="1810773"/>
                  <a:pt x="761212" y="1823242"/>
                </a:cubicBezTo>
                <a:lnTo>
                  <a:pt x="765602" y="1828650"/>
                </a:lnTo>
                <a:lnTo>
                  <a:pt x="832188" y="1880781"/>
                </a:lnTo>
                <a:cubicBezTo>
                  <a:pt x="849993" y="1905826"/>
                  <a:pt x="860520" y="1936107"/>
                  <a:pt x="860791" y="1968795"/>
                </a:cubicBezTo>
                <a:cubicBezTo>
                  <a:pt x="861514" y="2055962"/>
                  <a:pt x="789032" y="2127230"/>
                  <a:pt x="698898" y="2127978"/>
                </a:cubicBezTo>
                <a:cubicBezTo>
                  <a:pt x="608764" y="2128725"/>
                  <a:pt x="535110" y="2058667"/>
                  <a:pt x="534387" y="1971500"/>
                </a:cubicBezTo>
                <a:cubicBezTo>
                  <a:pt x="533846" y="1906125"/>
                  <a:pt x="574481" y="1849692"/>
                  <a:pt x="632858" y="1825246"/>
                </a:cubicBezTo>
                <a:lnTo>
                  <a:pt x="634208" y="1824972"/>
                </a:lnTo>
                <a:lnTo>
                  <a:pt x="637616" y="1820626"/>
                </a:lnTo>
                <a:cubicBezTo>
                  <a:pt x="643498" y="1808059"/>
                  <a:pt x="646621" y="1794073"/>
                  <a:pt x="646501" y="1779698"/>
                </a:cubicBezTo>
                <a:lnTo>
                  <a:pt x="642151" y="1761147"/>
                </a:lnTo>
                <a:lnTo>
                  <a:pt x="231323" y="1782774"/>
                </a:lnTo>
                <a:cubicBezTo>
                  <a:pt x="137933" y="1787690"/>
                  <a:pt x="58240" y="1715967"/>
                  <a:pt x="53324" y="1622577"/>
                </a:cubicBezTo>
                <a:lnTo>
                  <a:pt x="27576" y="1133452"/>
                </a:lnTo>
                <a:lnTo>
                  <a:pt x="48712" y="1166661"/>
                </a:lnTo>
                <a:cubicBezTo>
                  <a:pt x="78955" y="1201862"/>
                  <a:pt x="123575" y="1223381"/>
                  <a:pt x="172576" y="1221607"/>
                </a:cubicBezTo>
                <a:cubicBezTo>
                  <a:pt x="259688" y="1218453"/>
                  <a:pt x="327664" y="1142874"/>
                  <a:pt x="324402" y="1052795"/>
                </a:cubicBezTo>
                <a:cubicBezTo>
                  <a:pt x="321141" y="962717"/>
                  <a:pt x="247877" y="892252"/>
                  <a:pt x="160765" y="895406"/>
                </a:cubicBezTo>
                <a:cubicBezTo>
                  <a:pt x="128097" y="896589"/>
                  <a:pt x="98122" y="907957"/>
                  <a:pt x="73583" y="926454"/>
                </a:cubicBezTo>
                <a:lnTo>
                  <a:pt x="23329" y="994469"/>
                </a:lnTo>
                <a:lnTo>
                  <a:pt x="20392" y="996992"/>
                </a:lnTo>
                <a:lnTo>
                  <a:pt x="238" y="614129"/>
                </a:lnTo>
                <a:cubicBezTo>
                  <a:pt x="-4678" y="520739"/>
                  <a:pt x="67045" y="441045"/>
                  <a:pt x="160434" y="436129"/>
                </a:cubicBezTo>
                <a:lnTo>
                  <a:pt x="577109" y="414195"/>
                </a:lnTo>
                <a:lnTo>
                  <a:pt x="599679" y="385916"/>
                </a:lnTo>
                <a:cubicBezTo>
                  <a:pt x="605666" y="373397"/>
                  <a:pt x="608903" y="359439"/>
                  <a:pt x="608903" y="345062"/>
                </a:cubicBezTo>
                <a:cubicBezTo>
                  <a:pt x="608903" y="330686"/>
                  <a:pt x="605665" y="316727"/>
                  <a:pt x="599678" y="304208"/>
                </a:cubicBezTo>
                <a:lnTo>
                  <a:pt x="595334" y="298765"/>
                </a:lnTo>
                <a:lnTo>
                  <a:pt x="529182" y="246083"/>
                </a:lnTo>
                <a:cubicBezTo>
                  <a:pt x="511585" y="220891"/>
                  <a:pt x="501309" y="190524"/>
                  <a:pt x="501309" y="157836"/>
                </a:cubicBezTo>
                <a:cubicBezTo>
                  <a:pt x="501309" y="70666"/>
                  <a:pt x="574379" y="0"/>
                  <a:pt x="664517" y="0"/>
                </a:cubicBezTo>
                <a:cubicBezTo>
                  <a:pt x="754654" y="0"/>
                  <a:pt x="827724" y="70666"/>
                  <a:pt x="827724" y="157836"/>
                </a:cubicBezTo>
                <a:cubicBezTo>
                  <a:pt x="827724" y="223213"/>
                  <a:pt x="786623" y="279307"/>
                  <a:pt x="728045" y="303268"/>
                </a:cubicBezTo>
                <a:lnTo>
                  <a:pt x="726693" y="303531"/>
                </a:lnTo>
                <a:lnTo>
                  <a:pt x="723249" y="307848"/>
                </a:lnTo>
                <a:cubicBezTo>
                  <a:pt x="717262" y="320367"/>
                  <a:pt x="714024" y="334326"/>
                  <a:pt x="714024" y="348702"/>
                </a:cubicBezTo>
                <a:cubicBezTo>
                  <a:pt x="714024" y="363079"/>
                  <a:pt x="717261" y="377037"/>
                  <a:pt x="723248" y="389556"/>
                </a:cubicBezTo>
                <a:lnTo>
                  <a:pt x="736228" y="405819"/>
                </a:lnTo>
                <a:lnTo>
                  <a:pt x="1168883" y="383043"/>
                </a:lnTo>
                <a:cubicBezTo>
                  <a:pt x="1215578" y="380585"/>
                  <a:pt x="1258849" y="397287"/>
                  <a:pt x="1291060" y="426277"/>
                </a:cubicBezTo>
                <a:close/>
              </a:path>
            </a:pathLst>
          </a:custGeom>
          <a:solidFill>
            <a:srgbClr val="BDD8EA"/>
          </a:solidFill>
          <a:ln w="38100">
            <a:solidFill>
              <a:srgbClr val="2B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D186E67E-B84E-142D-33C4-60A34C233844}"/>
              </a:ext>
            </a:extLst>
          </p:cNvPr>
          <p:cNvSpPr/>
          <p:nvPr/>
        </p:nvSpPr>
        <p:spPr>
          <a:xfrm rot="2714769" flipH="1" flipV="1">
            <a:off x="7484056" y="2264650"/>
            <a:ext cx="2276069" cy="1753434"/>
          </a:xfrm>
          <a:custGeom>
            <a:avLst/>
            <a:gdLst>
              <a:gd name="connsiteX0" fmla="*/ 1348509 w 1750450"/>
              <a:gd name="connsiteY0" fmla="*/ 607720 h 1348509"/>
              <a:gd name="connsiteX1" fmla="*/ 1348509 w 1750450"/>
              <a:gd name="connsiteY1" fmla="*/ 609478 h 1348509"/>
              <a:gd name="connsiteX2" fmla="*/ 1349271 w 1750450"/>
              <a:gd name="connsiteY2" fmla="*/ 609478 h 1348509"/>
              <a:gd name="connsiteX3" fmla="*/ 1298913 w 1750450"/>
              <a:gd name="connsiteY3" fmla="*/ 49596 h 1348509"/>
              <a:gd name="connsiteX4" fmla="*/ 1348509 w 1750450"/>
              <a:gd name="connsiteY4" fmla="*/ 169332 h 1348509"/>
              <a:gd name="connsiteX5" fmla="*/ 1348509 w 1750450"/>
              <a:gd name="connsiteY5" fmla="*/ 583241 h 1348509"/>
              <a:gd name="connsiteX6" fmla="*/ 1364533 w 1750450"/>
              <a:gd name="connsiteY6" fmla="*/ 596031 h 1348509"/>
              <a:gd name="connsiteX7" fmla="*/ 1405387 w 1750450"/>
              <a:gd name="connsiteY7" fmla="*/ 605254 h 1348509"/>
              <a:gd name="connsiteX8" fmla="*/ 1446241 w 1750450"/>
              <a:gd name="connsiteY8" fmla="*/ 596030 h 1348509"/>
              <a:gd name="connsiteX9" fmla="*/ 1451685 w 1750450"/>
              <a:gd name="connsiteY9" fmla="*/ 591685 h 1348509"/>
              <a:gd name="connsiteX10" fmla="*/ 1504367 w 1750450"/>
              <a:gd name="connsiteY10" fmla="*/ 525534 h 1348509"/>
              <a:gd name="connsiteX11" fmla="*/ 1592614 w 1750450"/>
              <a:gd name="connsiteY11" fmla="*/ 497661 h 1348509"/>
              <a:gd name="connsiteX12" fmla="*/ 1750450 w 1750450"/>
              <a:gd name="connsiteY12" fmla="*/ 660868 h 1348509"/>
              <a:gd name="connsiteX13" fmla="*/ 1592614 w 1750450"/>
              <a:gd name="connsiteY13" fmla="*/ 824076 h 1348509"/>
              <a:gd name="connsiteX14" fmla="*/ 1447181 w 1750450"/>
              <a:gd name="connsiteY14" fmla="*/ 724396 h 1348509"/>
              <a:gd name="connsiteX15" fmla="*/ 1446918 w 1750450"/>
              <a:gd name="connsiteY15" fmla="*/ 723045 h 1348509"/>
              <a:gd name="connsiteX16" fmla="*/ 1442601 w 1750450"/>
              <a:gd name="connsiteY16" fmla="*/ 719600 h 1348509"/>
              <a:gd name="connsiteX17" fmla="*/ 1401747 w 1750450"/>
              <a:gd name="connsiteY17" fmla="*/ 710376 h 1348509"/>
              <a:gd name="connsiteX18" fmla="*/ 1360893 w 1750450"/>
              <a:gd name="connsiteY18" fmla="*/ 719600 h 1348509"/>
              <a:gd name="connsiteX19" fmla="*/ 1348509 w 1750450"/>
              <a:gd name="connsiteY19" fmla="*/ 729484 h 1348509"/>
              <a:gd name="connsiteX20" fmla="*/ 1348509 w 1750450"/>
              <a:gd name="connsiteY20" fmla="*/ 1179177 h 1348509"/>
              <a:gd name="connsiteX21" fmla="*/ 1179177 w 1750450"/>
              <a:gd name="connsiteY21" fmla="*/ 1348509 h 1348509"/>
              <a:gd name="connsiteX22" fmla="*/ 169332 w 1750450"/>
              <a:gd name="connsiteY22" fmla="*/ 1348509 h 1348509"/>
              <a:gd name="connsiteX23" fmla="*/ 0 w 1750450"/>
              <a:gd name="connsiteY23" fmla="*/ 1179177 h 1348509"/>
              <a:gd name="connsiteX24" fmla="*/ 0 w 1750450"/>
              <a:gd name="connsiteY24" fmla="*/ 169332 h 1348509"/>
              <a:gd name="connsiteX25" fmla="*/ 169332 w 1750450"/>
              <a:gd name="connsiteY25" fmla="*/ 0 h 1348509"/>
              <a:gd name="connsiteX26" fmla="*/ 498145 w 1750450"/>
              <a:gd name="connsiteY26" fmla="*/ 0 h 1348509"/>
              <a:gd name="connsiteX27" fmla="*/ 485977 w 1750450"/>
              <a:gd name="connsiteY27" fmla="*/ 11799 h 1348509"/>
              <a:gd name="connsiteX28" fmla="*/ 454027 w 1750450"/>
              <a:gd name="connsiteY28" fmla="*/ 98653 h 1348509"/>
              <a:gd name="connsiteX29" fmla="*/ 609714 w 1750450"/>
              <a:gd name="connsiteY29" fmla="*/ 263913 h 1348509"/>
              <a:gd name="connsiteX30" fmla="*/ 780088 w 1750450"/>
              <a:gd name="connsiteY30" fmla="*/ 113843 h 1348509"/>
              <a:gd name="connsiteX31" fmla="*/ 756353 w 1750450"/>
              <a:gd name="connsiteY31" fmla="*/ 24394 h 1348509"/>
              <a:gd name="connsiteX32" fmla="*/ 728488 w 1750450"/>
              <a:gd name="connsiteY32" fmla="*/ 0 h 1348509"/>
              <a:gd name="connsiteX33" fmla="*/ 1179177 w 1750450"/>
              <a:gd name="connsiteY33" fmla="*/ 0 h 1348509"/>
              <a:gd name="connsiteX34" fmla="*/ 1298913 w 1750450"/>
              <a:gd name="connsiteY34" fmla="*/ 49596 h 134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750450" h="1348509">
                <a:moveTo>
                  <a:pt x="1348509" y="607720"/>
                </a:moveTo>
                <a:lnTo>
                  <a:pt x="1348509" y="609478"/>
                </a:lnTo>
                <a:lnTo>
                  <a:pt x="1349271" y="609478"/>
                </a:lnTo>
                <a:close/>
                <a:moveTo>
                  <a:pt x="1298913" y="49596"/>
                </a:moveTo>
                <a:cubicBezTo>
                  <a:pt x="1329555" y="80239"/>
                  <a:pt x="1348509" y="122572"/>
                  <a:pt x="1348509" y="169332"/>
                </a:cubicBezTo>
                <a:lnTo>
                  <a:pt x="1348509" y="583241"/>
                </a:lnTo>
                <a:lnTo>
                  <a:pt x="1364533" y="596031"/>
                </a:lnTo>
                <a:cubicBezTo>
                  <a:pt x="1377053" y="602018"/>
                  <a:pt x="1391010" y="605254"/>
                  <a:pt x="1405387" y="605254"/>
                </a:cubicBezTo>
                <a:cubicBezTo>
                  <a:pt x="1419764" y="605254"/>
                  <a:pt x="1433722" y="602016"/>
                  <a:pt x="1446241" y="596030"/>
                </a:cubicBezTo>
                <a:lnTo>
                  <a:pt x="1451685" y="591685"/>
                </a:lnTo>
                <a:lnTo>
                  <a:pt x="1504367" y="525534"/>
                </a:lnTo>
                <a:cubicBezTo>
                  <a:pt x="1529559" y="507937"/>
                  <a:pt x="1559925" y="497661"/>
                  <a:pt x="1592614" y="497661"/>
                </a:cubicBezTo>
                <a:cubicBezTo>
                  <a:pt x="1679784" y="497661"/>
                  <a:pt x="1750450" y="570731"/>
                  <a:pt x="1750450" y="660868"/>
                </a:cubicBezTo>
                <a:cubicBezTo>
                  <a:pt x="1750450" y="751005"/>
                  <a:pt x="1679784" y="824076"/>
                  <a:pt x="1592614" y="824076"/>
                </a:cubicBezTo>
                <a:cubicBezTo>
                  <a:pt x="1527237" y="824076"/>
                  <a:pt x="1471143" y="782974"/>
                  <a:pt x="1447181" y="724396"/>
                </a:cubicBezTo>
                <a:lnTo>
                  <a:pt x="1446918" y="723045"/>
                </a:lnTo>
                <a:lnTo>
                  <a:pt x="1442601" y="719600"/>
                </a:lnTo>
                <a:cubicBezTo>
                  <a:pt x="1430083" y="713614"/>
                  <a:pt x="1416124" y="710376"/>
                  <a:pt x="1401747" y="710376"/>
                </a:cubicBezTo>
                <a:cubicBezTo>
                  <a:pt x="1387371" y="710376"/>
                  <a:pt x="1373413" y="713613"/>
                  <a:pt x="1360893" y="719600"/>
                </a:cubicBezTo>
                <a:lnTo>
                  <a:pt x="1348509" y="729484"/>
                </a:lnTo>
                <a:lnTo>
                  <a:pt x="1348509" y="1179177"/>
                </a:lnTo>
                <a:cubicBezTo>
                  <a:pt x="1348509" y="1272696"/>
                  <a:pt x="1272696" y="1348509"/>
                  <a:pt x="1179177" y="1348509"/>
                </a:cubicBezTo>
                <a:lnTo>
                  <a:pt x="169332" y="1348509"/>
                </a:lnTo>
                <a:cubicBezTo>
                  <a:pt x="75813" y="1348509"/>
                  <a:pt x="0" y="1272696"/>
                  <a:pt x="0" y="1179177"/>
                </a:cubicBezTo>
                <a:lnTo>
                  <a:pt x="0" y="169332"/>
                </a:lnTo>
                <a:cubicBezTo>
                  <a:pt x="0" y="75813"/>
                  <a:pt x="75813" y="0"/>
                  <a:pt x="169332" y="0"/>
                </a:cubicBezTo>
                <a:lnTo>
                  <a:pt x="498145" y="0"/>
                </a:lnTo>
                <a:lnTo>
                  <a:pt x="485977" y="11799"/>
                </a:lnTo>
                <a:cubicBezTo>
                  <a:pt x="467226" y="36143"/>
                  <a:pt x="455548" y="66000"/>
                  <a:pt x="454027" y="98653"/>
                </a:cubicBezTo>
                <a:cubicBezTo>
                  <a:pt x="449971" y="185729"/>
                  <a:pt x="519674" y="259719"/>
                  <a:pt x="609714" y="263913"/>
                </a:cubicBezTo>
                <a:cubicBezTo>
                  <a:pt x="699753" y="268107"/>
                  <a:pt x="776032" y="200919"/>
                  <a:pt x="780088" y="113843"/>
                </a:cubicBezTo>
                <a:cubicBezTo>
                  <a:pt x="781609" y="81190"/>
                  <a:pt x="772758" y="50377"/>
                  <a:pt x="756353" y="24394"/>
                </a:cubicBezTo>
                <a:lnTo>
                  <a:pt x="728488" y="0"/>
                </a:lnTo>
                <a:lnTo>
                  <a:pt x="1179177" y="0"/>
                </a:lnTo>
                <a:cubicBezTo>
                  <a:pt x="1225937" y="0"/>
                  <a:pt x="1268270" y="18953"/>
                  <a:pt x="1298913" y="49596"/>
                </a:cubicBezTo>
                <a:close/>
              </a:path>
            </a:pathLst>
          </a:custGeom>
          <a:solidFill>
            <a:srgbClr val="BDD8EA"/>
          </a:solidFill>
          <a:ln w="38100">
            <a:solidFill>
              <a:srgbClr val="2B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0A66342-202F-9FDD-7890-F21DB7571DB0}"/>
              </a:ext>
            </a:extLst>
          </p:cNvPr>
          <p:cNvSpPr txBox="1"/>
          <p:nvPr/>
        </p:nvSpPr>
        <p:spPr>
          <a:xfrm>
            <a:off x="-1762515" y="3324585"/>
            <a:ext cx="109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chemeClr val="accent6">
                  <a:lumMod val="50000"/>
                </a:schemeClr>
              </a:solidFill>
              <a:latin typeface="源流明體 Heavy" panose="02020900000000000000" pitchFamily="18" charset="-120"/>
              <a:ea typeface="源流明體 Heavy" panose="02020900000000000000" pitchFamily="18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4DC6A515-AA0E-4F20-63DE-BB327AFE0732}"/>
              </a:ext>
            </a:extLst>
          </p:cNvPr>
          <p:cNvGrpSpPr/>
          <p:nvPr/>
        </p:nvGrpSpPr>
        <p:grpSpPr>
          <a:xfrm>
            <a:off x="4331445" y="3065724"/>
            <a:ext cx="1277652" cy="2421753"/>
            <a:chOff x="-2846769" y="1687660"/>
            <a:chExt cx="1277652" cy="2421753"/>
          </a:xfrm>
        </p:grpSpPr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C42AEB1-9DBB-08E7-E7D2-C0749A0DB260}"/>
                </a:ext>
              </a:extLst>
            </p:cNvPr>
            <p:cNvSpPr txBox="1"/>
            <p:nvPr/>
          </p:nvSpPr>
          <p:spPr>
            <a:xfrm>
              <a:off x="-2846769" y="1687660"/>
              <a:ext cx="1277652" cy="2421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TW" sz="11500" dirty="0">
                  <a:solidFill>
                    <a:schemeClr val="accent1">
                      <a:lumMod val="50000"/>
                    </a:schemeClr>
                  </a:solidFill>
                  <a:latin typeface="Britannic Bold" panose="020B0903060703020204" pitchFamily="34" charset="0"/>
                  <a:ea typeface="清松手寫體2" panose="02020500000000000000" charset="-120"/>
                </a:rPr>
                <a:t>2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ADB09A0-F13E-22C6-B26A-C2070C848517}"/>
                </a:ext>
              </a:extLst>
            </p:cNvPr>
            <p:cNvSpPr/>
            <p:nvPr/>
          </p:nvSpPr>
          <p:spPr>
            <a:xfrm>
              <a:off x="-2746664" y="2689112"/>
              <a:ext cx="939481" cy="1061811"/>
            </a:xfrm>
            <a:prstGeom prst="rect">
              <a:avLst/>
            </a:prstGeom>
            <a:solidFill>
              <a:srgbClr val="BDD8EA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5D93C889-BC78-2251-A0E0-169EB77EEF38}"/>
              </a:ext>
            </a:extLst>
          </p:cNvPr>
          <p:cNvSpPr/>
          <p:nvPr/>
        </p:nvSpPr>
        <p:spPr>
          <a:xfrm rot="8224419" flipV="1">
            <a:off x="2558521" y="1691001"/>
            <a:ext cx="2265500" cy="2759422"/>
          </a:xfrm>
          <a:custGeom>
            <a:avLst/>
            <a:gdLst>
              <a:gd name="connsiteX0" fmla="*/ 1092557 w 1742322"/>
              <a:gd name="connsiteY0" fmla="*/ 2122181 h 2122181"/>
              <a:gd name="connsiteX1" fmla="*/ 929349 w 1742322"/>
              <a:gd name="connsiteY1" fmla="*/ 1964346 h 2122181"/>
              <a:gd name="connsiteX2" fmla="*/ 1029029 w 1742322"/>
              <a:gd name="connsiteY2" fmla="*/ 1818913 h 2122181"/>
              <a:gd name="connsiteX3" fmla="*/ 1030380 w 1742322"/>
              <a:gd name="connsiteY3" fmla="*/ 1818650 h 2122181"/>
              <a:gd name="connsiteX4" fmla="*/ 1033824 w 1742322"/>
              <a:gd name="connsiteY4" fmla="*/ 1814333 h 2122181"/>
              <a:gd name="connsiteX5" fmla="*/ 1043049 w 1742322"/>
              <a:gd name="connsiteY5" fmla="*/ 1773479 h 2122181"/>
              <a:gd name="connsiteX6" fmla="*/ 1034937 w 1742322"/>
              <a:gd name="connsiteY6" fmla="*/ 1737547 h 2122181"/>
              <a:gd name="connsiteX7" fmla="*/ 563144 w 1742322"/>
              <a:gd name="connsiteY7" fmla="*/ 1737547 h 2122181"/>
              <a:gd name="connsiteX8" fmla="*/ 393812 w 1742322"/>
              <a:gd name="connsiteY8" fmla="*/ 1568215 h 2122181"/>
              <a:gd name="connsiteX9" fmla="*/ 393812 w 1742322"/>
              <a:gd name="connsiteY9" fmla="*/ 1134433 h 2122181"/>
              <a:gd name="connsiteX10" fmla="*/ 385915 w 1742322"/>
              <a:gd name="connsiteY10" fmla="*/ 1128130 h 2122181"/>
              <a:gd name="connsiteX11" fmla="*/ 345062 w 1742322"/>
              <a:gd name="connsiteY11" fmla="*/ 1118907 h 2122181"/>
              <a:gd name="connsiteX12" fmla="*/ 304208 w 1742322"/>
              <a:gd name="connsiteY12" fmla="*/ 1128132 h 2122181"/>
              <a:gd name="connsiteX13" fmla="*/ 298764 w 1742322"/>
              <a:gd name="connsiteY13" fmla="*/ 1132476 h 2122181"/>
              <a:gd name="connsiteX14" fmla="*/ 246082 w 1742322"/>
              <a:gd name="connsiteY14" fmla="*/ 1198627 h 2122181"/>
              <a:gd name="connsiteX15" fmla="*/ 157835 w 1742322"/>
              <a:gd name="connsiteY15" fmla="*/ 1226501 h 2122181"/>
              <a:gd name="connsiteX16" fmla="*/ 0 w 1742322"/>
              <a:gd name="connsiteY16" fmla="*/ 1063293 h 2122181"/>
              <a:gd name="connsiteX17" fmla="*/ 157835 w 1742322"/>
              <a:gd name="connsiteY17" fmla="*/ 900086 h 2122181"/>
              <a:gd name="connsiteX18" fmla="*/ 303268 w 1742322"/>
              <a:gd name="connsiteY18" fmla="*/ 999765 h 2122181"/>
              <a:gd name="connsiteX19" fmla="*/ 303531 w 1742322"/>
              <a:gd name="connsiteY19" fmla="*/ 1001117 h 2122181"/>
              <a:gd name="connsiteX20" fmla="*/ 307848 w 1742322"/>
              <a:gd name="connsiteY20" fmla="*/ 1004561 h 2122181"/>
              <a:gd name="connsiteX21" fmla="*/ 348701 w 1742322"/>
              <a:gd name="connsiteY21" fmla="*/ 1013785 h 2122181"/>
              <a:gd name="connsiteX22" fmla="*/ 389555 w 1742322"/>
              <a:gd name="connsiteY22" fmla="*/ 1004562 h 2122181"/>
              <a:gd name="connsiteX23" fmla="*/ 393812 w 1742322"/>
              <a:gd name="connsiteY23" fmla="*/ 1001164 h 2122181"/>
              <a:gd name="connsiteX24" fmla="*/ 393812 w 1742322"/>
              <a:gd name="connsiteY24" fmla="*/ 558370 h 2122181"/>
              <a:gd name="connsiteX25" fmla="*/ 563144 w 1742322"/>
              <a:gd name="connsiteY25" fmla="*/ 389039 h 2122181"/>
              <a:gd name="connsiteX26" fmla="*/ 1015687 w 1742322"/>
              <a:gd name="connsiteY26" fmla="*/ 389039 h 2122181"/>
              <a:gd name="connsiteX27" fmla="*/ 1018179 w 1742322"/>
              <a:gd name="connsiteY27" fmla="*/ 385917 h 2122181"/>
              <a:gd name="connsiteX28" fmla="*/ 1027403 w 1742322"/>
              <a:gd name="connsiteY28" fmla="*/ 345063 h 2122181"/>
              <a:gd name="connsiteX29" fmla="*/ 1018178 w 1742322"/>
              <a:gd name="connsiteY29" fmla="*/ 304209 h 2122181"/>
              <a:gd name="connsiteX30" fmla="*/ 1013834 w 1742322"/>
              <a:gd name="connsiteY30" fmla="*/ 298765 h 2122181"/>
              <a:gd name="connsiteX31" fmla="*/ 947683 w 1742322"/>
              <a:gd name="connsiteY31" fmla="*/ 246083 h 2122181"/>
              <a:gd name="connsiteX32" fmla="*/ 919809 w 1742322"/>
              <a:gd name="connsiteY32" fmla="*/ 157836 h 2122181"/>
              <a:gd name="connsiteX33" fmla="*/ 1083017 w 1742322"/>
              <a:gd name="connsiteY33" fmla="*/ 0 h 2122181"/>
              <a:gd name="connsiteX34" fmla="*/ 1246224 w 1742322"/>
              <a:gd name="connsiteY34" fmla="*/ 157836 h 2122181"/>
              <a:gd name="connsiteX35" fmla="*/ 1146545 w 1742322"/>
              <a:gd name="connsiteY35" fmla="*/ 303269 h 2122181"/>
              <a:gd name="connsiteX36" fmla="*/ 1145193 w 1742322"/>
              <a:gd name="connsiteY36" fmla="*/ 303532 h 2122181"/>
              <a:gd name="connsiteX37" fmla="*/ 1141749 w 1742322"/>
              <a:gd name="connsiteY37" fmla="*/ 307849 h 2122181"/>
              <a:gd name="connsiteX38" fmla="*/ 1132525 w 1742322"/>
              <a:gd name="connsiteY38" fmla="*/ 348702 h 2122181"/>
              <a:gd name="connsiteX39" fmla="*/ 1141631 w 1742322"/>
              <a:gd name="connsiteY39" fmla="*/ 389039 h 2122181"/>
              <a:gd name="connsiteX40" fmla="*/ 1572990 w 1742322"/>
              <a:gd name="connsiteY40" fmla="*/ 389039 h 2122181"/>
              <a:gd name="connsiteX41" fmla="*/ 1742322 w 1742322"/>
              <a:gd name="connsiteY41" fmla="*/ 558371 h 2122181"/>
              <a:gd name="connsiteX42" fmla="*/ 1742322 w 1742322"/>
              <a:gd name="connsiteY42" fmla="*/ 1568215 h 2122181"/>
              <a:gd name="connsiteX43" fmla="*/ 1572990 w 1742322"/>
              <a:gd name="connsiteY43" fmla="*/ 1737547 h 2122181"/>
              <a:gd name="connsiteX44" fmla="*/ 1157104 w 1742322"/>
              <a:gd name="connsiteY44" fmla="*/ 1737547 h 2122181"/>
              <a:gd name="connsiteX45" fmla="*/ 1148170 w 1742322"/>
              <a:gd name="connsiteY45" fmla="*/ 1777119 h 2122181"/>
              <a:gd name="connsiteX46" fmla="*/ 1157395 w 1742322"/>
              <a:gd name="connsiteY46" fmla="*/ 1817973 h 2122181"/>
              <a:gd name="connsiteX47" fmla="*/ 1161739 w 1742322"/>
              <a:gd name="connsiteY47" fmla="*/ 1823416 h 2122181"/>
              <a:gd name="connsiteX48" fmla="*/ 1227891 w 1742322"/>
              <a:gd name="connsiteY48" fmla="*/ 1876098 h 2122181"/>
              <a:gd name="connsiteX49" fmla="*/ 1255764 w 1742322"/>
              <a:gd name="connsiteY49" fmla="*/ 1964346 h 2122181"/>
              <a:gd name="connsiteX50" fmla="*/ 1092557 w 1742322"/>
              <a:gd name="connsiteY50" fmla="*/ 2122181 h 212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742322" h="2122181">
                <a:moveTo>
                  <a:pt x="1092557" y="2122181"/>
                </a:moveTo>
                <a:cubicBezTo>
                  <a:pt x="1002419" y="2122181"/>
                  <a:pt x="929349" y="2051515"/>
                  <a:pt x="929349" y="1964346"/>
                </a:cubicBezTo>
                <a:cubicBezTo>
                  <a:pt x="929349" y="1898968"/>
                  <a:pt x="970451" y="1842874"/>
                  <a:pt x="1029029" y="1818913"/>
                </a:cubicBezTo>
                <a:lnTo>
                  <a:pt x="1030380" y="1818650"/>
                </a:lnTo>
                <a:lnTo>
                  <a:pt x="1033824" y="1814333"/>
                </a:lnTo>
                <a:cubicBezTo>
                  <a:pt x="1039811" y="1801814"/>
                  <a:pt x="1043049" y="1787855"/>
                  <a:pt x="1043049" y="1773479"/>
                </a:cubicBezTo>
                <a:lnTo>
                  <a:pt x="1034937" y="1737547"/>
                </a:lnTo>
                <a:lnTo>
                  <a:pt x="563144" y="1737547"/>
                </a:lnTo>
                <a:cubicBezTo>
                  <a:pt x="469625" y="1737547"/>
                  <a:pt x="393812" y="1661734"/>
                  <a:pt x="393812" y="1568215"/>
                </a:cubicBezTo>
                <a:lnTo>
                  <a:pt x="393812" y="1134433"/>
                </a:lnTo>
                <a:lnTo>
                  <a:pt x="385915" y="1128130"/>
                </a:lnTo>
                <a:cubicBezTo>
                  <a:pt x="373396" y="1122144"/>
                  <a:pt x="359439" y="1118907"/>
                  <a:pt x="345062" y="1118907"/>
                </a:cubicBezTo>
                <a:cubicBezTo>
                  <a:pt x="330685" y="1118907"/>
                  <a:pt x="316727" y="1122145"/>
                  <a:pt x="304208" y="1128132"/>
                </a:cubicBezTo>
                <a:lnTo>
                  <a:pt x="298764" y="1132476"/>
                </a:lnTo>
                <a:lnTo>
                  <a:pt x="246082" y="1198627"/>
                </a:lnTo>
                <a:cubicBezTo>
                  <a:pt x="220890" y="1216225"/>
                  <a:pt x="190524" y="1226501"/>
                  <a:pt x="157835" y="1226501"/>
                </a:cubicBezTo>
                <a:cubicBezTo>
                  <a:pt x="70665" y="1226501"/>
                  <a:pt x="0" y="1153431"/>
                  <a:pt x="0" y="1063293"/>
                </a:cubicBezTo>
                <a:cubicBezTo>
                  <a:pt x="0" y="973156"/>
                  <a:pt x="70665" y="900086"/>
                  <a:pt x="157835" y="900086"/>
                </a:cubicBezTo>
                <a:cubicBezTo>
                  <a:pt x="223212" y="900086"/>
                  <a:pt x="279306" y="941187"/>
                  <a:pt x="303268" y="999765"/>
                </a:cubicBezTo>
                <a:lnTo>
                  <a:pt x="303531" y="1001117"/>
                </a:lnTo>
                <a:lnTo>
                  <a:pt x="307848" y="1004561"/>
                </a:lnTo>
                <a:cubicBezTo>
                  <a:pt x="320366" y="1010548"/>
                  <a:pt x="334325" y="1013785"/>
                  <a:pt x="348701" y="1013785"/>
                </a:cubicBezTo>
                <a:cubicBezTo>
                  <a:pt x="363078" y="1013785"/>
                  <a:pt x="377036" y="1010549"/>
                  <a:pt x="389555" y="1004562"/>
                </a:cubicBezTo>
                <a:lnTo>
                  <a:pt x="393812" y="1001164"/>
                </a:lnTo>
                <a:lnTo>
                  <a:pt x="393812" y="558370"/>
                </a:lnTo>
                <a:cubicBezTo>
                  <a:pt x="393812" y="464851"/>
                  <a:pt x="469625" y="389039"/>
                  <a:pt x="563144" y="389039"/>
                </a:cubicBezTo>
                <a:lnTo>
                  <a:pt x="1015687" y="389039"/>
                </a:lnTo>
                <a:lnTo>
                  <a:pt x="1018179" y="385917"/>
                </a:lnTo>
                <a:cubicBezTo>
                  <a:pt x="1024166" y="373397"/>
                  <a:pt x="1027403" y="359440"/>
                  <a:pt x="1027403" y="345063"/>
                </a:cubicBezTo>
                <a:cubicBezTo>
                  <a:pt x="1027403" y="330686"/>
                  <a:pt x="1024165" y="316728"/>
                  <a:pt x="1018178" y="304209"/>
                </a:cubicBezTo>
                <a:lnTo>
                  <a:pt x="1013834" y="298765"/>
                </a:lnTo>
                <a:lnTo>
                  <a:pt x="947683" y="246083"/>
                </a:lnTo>
                <a:cubicBezTo>
                  <a:pt x="930085" y="220891"/>
                  <a:pt x="919809" y="190525"/>
                  <a:pt x="919809" y="157836"/>
                </a:cubicBezTo>
                <a:cubicBezTo>
                  <a:pt x="919809" y="70666"/>
                  <a:pt x="992879" y="0"/>
                  <a:pt x="1083017" y="0"/>
                </a:cubicBezTo>
                <a:cubicBezTo>
                  <a:pt x="1173154" y="0"/>
                  <a:pt x="1246224" y="70666"/>
                  <a:pt x="1246224" y="157836"/>
                </a:cubicBezTo>
                <a:cubicBezTo>
                  <a:pt x="1246224" y="223213"/>
                  <a:pt x="1205123" y="279307"/>
                  <a:pt x="1146545" y="303269"/>
                </a:cubicBezTo>
                <a:lnTo>
                  <a:pt x="1145193" y="303532"/>
                </a:lnTo>
                <a:lnTo>
                  <a:pt x="1141749" y="307849"/>
                </a:lnTo>
                <a:cubicBezTo>
                  <a:pt x="1135762" y="320367"/>
                  <a:pt x="1132525" y="334326"/>
                  <a:pt x="1132525" y="348702"/>
                </a:cubicBezTo>
                <a:lnTo>
                  <a:pt x="1141631" y="389039"/>
                </a:lnTo>
                <a:lnTo>
                  <a:pt x="1572990" y="389039"/>
                </a:lnTo>
                <a:cubicBezTo>
                  <a:pt x="1666509" y="389039"/>
                  <a:pt x="1742322" y="464852"/>
                  <a:pt x="1742322" y="558371"/>
                </a:cubicBezTo>
                <a:lnTo>
                  <a:pt x="1742322" y="1568215"/>
                </a:lnTo>
                <a:cubicBezTo>
                  <a:pt x="1742322" y="1661734"/>
                  <a:pt x="1666509" y="1737547"/>
                  <a:pt x="1572990" y="1737547"/>
                </a:cubicBezTo>
                <a:lnTo>
                  <a:pt x="1157104" y="1737547"/>
                </a:lnTo>
                <a:lnTo>
                  <a:pt x="1148170" y="1777119"/>
                </a:lnTo>
                <a:cubicBezTo>
                  <a:pt x="1148170" y="1791495"/>
                  <a:pt x="1151408" y="1805454"/>
                  <a:pt x="1157395" y="1817973"/>
                </a:cubicBezTo>
                <a:lnTo>
                  <a:pt x="1161739" y="1823416"/>
                </a:lnTo>
                <a:lnTo>
                  <a:pt x="1227891" y="1876098"/>
                </a:lnTo>
                <a:cubicBezTo>
                  <a:pt x="1245488" y="1901290"/>
                  <a:pt x="1255764" y="1931657"/>
                  <a:pt x="1255764" y="1964346"/>
                </a:cubicBezTo>
                <a:cubicBezTo>
                  <a:pt x="1255764" y="2051515"/>
                  <a:pt x="1182694" y="2122181"/>
                  <a:pt x="1092557" y="2122181"/>
                </a:cubicBezTo>
                <a:close/>
              </a:path>
            </a:pathLst>
          </a:custGeom>
          <a:solidFill>
            <a:srgbClr val="7BB7DF"/>
          </a:solidFill>
          <a:ln w="38100">
            <a:solidFill>
              <a:srgbClr val="2B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1AB0D59F-7670-621B-8911-B91105230E3F}"/>
              </a:ext>
            </a:extLst>
          </p:cNvPr>
          <p:cNvGrpSpPr/>
          <p:nvPr/>
        </p:nvGrpSpPr>
        <p:grpSpPr>
          <a:xfrm>
            <a:off x="2861654" y="1435576"/>
            <a:ext cx="1277652" cy="2887650"/>
            <a:chOff x="1337654" y="1435576"/>
            <a:chExt cx="1277652" cy="2887650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F7216B7D-F822-4832-CB68-62F269FEC618}"/>
                </a:ext>
              </a:extLst>
            </p:cNvPr>
            <p:cNvSpPr txBox="1"/>
            <p:nvPr/>
          </p:nvSpPr>
          <p:spPr>
            <a:xfrm>
              <a:off x="1337654" y="1435576"/>
              <a:ext cx="1277652" cy="2887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TW" sz="13800" dirty="0">
                  <a:solidFill>
                    <a:schemeClr val="accent1">
                      <a:lumMod val="50000"/>
                    </a:schemeClr>
                  </a:solidFill>
                  <a:latin typeface="Britannic Bold" panose="020B0903060703020204" pitchFamily="34" charset="0"/>
                  <a:ea typeface="清松手寫體2" panose="02020500000000000000" charset="-120"/>
                </a:rPr>
                <a:t>1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8FC77FB-1A02-ECAF-5497-FFBF94116BD6}"/>
                </a:ext>
              </a:extLst>
            </p:cNvPr>
            <p:cNvSpPr/>
            <p:nvPr/>
          </p:nvSpPr>
          <p:spPr>
            <a:xfrm>
              <a:off x="1558487" y="2605275"/>
              <a:ext cx="793103" cy="1371601"/>
            </a:xfrm>
            <a:prstGeom prst="rect">
              <a:avLst/>
            </a:prstGeom>
            <a:solidFill>
              <a:srgbClr val="7BB7DF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9D42EE43-B813-B70A-6992-A4BEE2A6AE94}"/>
              </a:ext>
            </a:extLst>
          </p:cNvPr>
          <p:cNvGrpSpPr/>
          <p:nvPr/>
        </p:nvGrpSpPr>
        <p:grpSpPr>
          <a:xfrm>
            <a:off x="6981920" y="3196549"/>
            <a:ext cx="1277652" cy="2421753"/>
            <a:chOff x="-2037283" y="-146999"/>
            <a:chExt cx="1277652" cy="2421753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2B5986B-A98E-33AA-FB7D-FB79B794FDD5}"/>
                </a:ext>
              </a:extLst>
            </p:cNvPr>
            <p:cNvSpPr txBox="1"/>
            <p:nvPr/>
          </p:nvSpPr>
          <p:spPr>
            <a:xfrm>
              <a:off x="-2037283" y="-146999"/>
              <a:ext cx="1277652" cy="2421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TW" sz="11500" dirty="0">
                  <a:solidFill>
                    <a:schemeClr val="accent1">
                      <a:lumMod val="50000"/>
                    </a:schemeClr>
                  </a:solidFill>
                  <a:latin typeface="Britannic Bold" panose="020B0903060703020204" pitchFamily="34" charset="0"/>
                  <a:ea typeface="清松手寫體2" panose="02020500000000000000" charset="-120"/>
                </a:rPr>
                <a:t>4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E3C486B-964F-02E3-47EF-A6DB30F7BD68}"/>
                </a:ext>
              </a:extLst>
            </p:cNvPr>
            <p:cNvSpPr/>
            <p:nvPr/>
          </p:nvSpPr>
          <p:spPr>
            <a:xfrm>
              <a:off x="-1979333" y="737837"/>
              <a:ext cx="902401" cy="1279666"/>
            </a:xfrm>
            <a:prstGeom prst="rect">
              <a:avLst/>
            </a:prstGeom>
            <a:solidFill>
              <a:srgbClr val="7BB7DF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841791B2-DF21-1E2F-B28F-32E252350DD0}"/>
              </a:ext>
            </a:extLst>
          </p:cNvPr>
          <p:cNvSpPr/>
          <p:nvPr/>
        </p:nvSpPr>
        <p:spPr>
          <a:xfrm rot="2888528" flipV="1">
            <a:off x="5242761" y="2657183"/>
            <a:ext cx="2276069" cy="1753434"/>
          </a:xfrm>
          <a:custGeom>
            <a:avLst/>
            <a:gdLst>
              <a:gd name="connsiteX0" fmla="*/ 1348509 w 1750450"/>
              <a:gd name="connsiteY0" fmla="*/ 607720 h 1348509"/>
              <a:gd name="connsiteX1" fmla="*/ 1348509 w 1750450"/>
              <a:gd name="connsiteY1" fmla="*/ 609478 h 1348509"/>
              <a:gd name="connsiteX2" fmla="*/ 1349271 w 1750450"/>
              <a:gd name="connsiteY2" fmla="*/ 609478 h 1348509"/>
              <a:gd name="connsiteX3" fmla="*/ 1298913 w 1750450"/>
              <a:gd name="connsiteY3" fmla="*/ 49596 h 1348509"/>
              <a:gd name="connsiteX4" fmla="*/ 1348509 w 1750450"/>
              <a:gd name="connsiteY4" fmla="*/ 169332 h 1348509"/>
              <a:gd name="connsiteX5" fmla="*/ 1348509 w 1750450"/>
              <a:gd name="connsiteY5" fmla="*/ 583241 h 1348509"/>
              <a:gd name="connsiteX6" fmla="*/ 1364533 w 1750450"/>
              <a:gd name="connsiteY6" fmla="*/ 596031 h 1348509"/>
              <a:gd name="connsiteX7" fmla="*/ 1405387 w 1750450"/>
              <a:gd name="connsiteY7" fmla="*/ 605254 h 1348509"/>
              <a:gd name="connsiteX8" fmla="*/ 1446241 w 1750450"/>
              <a:gd name="connsiteY8" fmla="*/ 596030 h 1348509"/>
              <a:gd name="connsiteX9" fmla="*/ 1451685 w 1750450"/>
              <a:gd name="connsiteY9" fmla="*/ 591685 h 1348509"/>
              <a:gd name="connsiteX10" fmla="*/ 1504367 w 1750450"/>
              <a:gd name="connsiteY10" fmla="*/ 525534 h 1348509"/>
              <a:gd name="connsiteX11" fmla="*/ 1592614 w 1750450"/>
              <a:gd name="connsiteY11" fmla="*/ 497661 h 1348509"/>
              <a:gd name="connsiteX12" fmla="*/ 1750450 w 1750450"/>
              <a:gd name="connsiteY12" fmla="*/ 660868 h 1348509"/>
              <a:gd name="connsiteX13" fmla="*/ 1592614 w 1750450"/>
              <a:gd name="connsiteY13" fmla="*/ 824076 h 1348509"/>
              <a:gd name="connsiteX14" fmla="*/ 1447181 w 1750450"/>
              <a:gd name="connsiteY14" fmla="*/ 724396 h 1348509"/>
              <a:gd name="connsiteX15" fmla="*/ 1446918 w 1750450"/>
              <a:gd name="connsiteY15" fmla="*/ 723045 h 1348509"/>
              <a:gd name="connsiteX16" fmla="*/ 1442601 w 1750450"/>
              <a:gd name="connsiteY16" fmla="*/ 719600 h 1348509"/>
              <a:gd name="connsiteX17" fmla="*/ 1401747 w 1750450"/>
              <a:gd name="connsiteY17" fmla="*/ 710376 h 1348509"/>
              <a:gd name="connsiteX18" fmla="*/ 1360893 w 1750450"/>
              <a:gd name="connsiteY18" fmla="*/ 719600 h 1348509"/>
              <a:gd name="connsiteX19" fmla="*/ 1348509 w 1750450"/>
              <a:gd name="connsiteY19" fmla="*/ 729484 h 1348509"/>
              <a:gd name="connsiteX20" fmla="*/ 1348509 w 1750450"/>
              <a:gd name="connsiteY20" fmla="*/ 1179177 h 1348509"/>
              <a:gd name="connsiteX21" fmla="*/ 1179177 w 1750450"/>
              <a:gd name="connsiteY21" fmla="*/ 1348509 h 1348509"/>
              <a:gd name="connsiteX22" fmla="*/ 169332 w 1750450"/>
              <a:gd name="connsiteY22" fmla="*/ 1348509 h 1348509"/>
              <a:gd name="connsiteX23" fmla="*/ 0 w 1750450"/>
              <a:gd name="connsiteY23" fmla="*/ 1179177 h 1348509"/>
              <a:gd name="connsiteX24" fmla="*/ 0 w 1750450"/>
              <a:gd name="connsiteY24" fmla="*/ 169332 h 1348509"/>
              <a:gd name="connsiteX25" fmla="*/ 169332 w 1750450"/>
              <a:gd name="connsiteY25" fmla="*/ 0 h 1348509"/>
              <a:gd name="connsiteX26" fmla="*/ 498145 w 1750450"/>
              <a:gd name="connsiteY26" fmla="*/ 0 h 1348509"/>
              <a:gd name="connsiteX27" fmla="*/ 485977 w 1750450"/>
              <a:gd name="connsiteY27" fmla="*/ 11799 h 1348509"/>
              <a:gd name="connsiteX28" fmla="*/ 454027 w 1750450"/>
              <a:gd name="connsiteY28" fmla="*/ 98653 h 1348509"/>
              <a:gd name="connsiteX29" fmla="*/ 609714 w 1750450"/>
              <a:gd name="connsiteY29" fmla="*/ 263913 h 1348509"/>
              <a:gd name="connsiteX30" fmla="*/ 780088 w 1750450"/>
              <a:gd name="connsiteY30" fmla="*/ 113843 h 1348509"/>
              <a:gd name="connsiteX31" fmla="*/ 756353 w 1750450"/>
              <a:gd name="connsiteY31" fmla="*/ 24394 h 1348509"/>
              <a:gd name="connsiteX32" fmla="*/ 728488 w 1750450"/>
              <a:gd name="connsiteY32" fmla="*/ 0 h 1348509"/>
              <a:gd name="connsiteX33" fmla="*/ 1179177 w 1750450"/>
              <a:gd name="connsiteY33" fmla="*/ 0 h 1348509"/>
              <a:gd name="connsiteX34" fmla="*/ 1298913 w 1750450"/>
              <a:gd name="connsiteY34" fmla="*/ 49596 h 134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750450" h="1348509">
                <a:moveTo>
                  <a:pt x="1348509" y="607720"/>
                </a:moveTo>
                <a:lnTo>
                  <a:pt x="1348509" y="609478"/>
                </a:lnTo>
                <a:lnTo>
                  <a:pt x="1349271" y="609478"/>
                </a:lnTo>
                <a:close/>
                <a:moveTo>
                  <a:pt x="1298913" y="49596"/>
                </a:moveTo>
                <a:cubicBezTo>
                  <a:pt x="1329555" y="80239"/>
                  <a:pt x="1348509" y="122572"/>
                  <a:pt x="1348509" y="169332"/>
                </a:cubicBezTo>
                <a:lnTo>
                  <a:pt x="1348509" y="583241"/>
                </a:lnTo>
                <a:lnTo>
                  <a:pt x="1364533" y="596031"/>
                </a:lnTo>
                <a:cubicBezTo>
                  <a:pt x="1377053" y="602018"/>
                  <a:pt x="1391010" y="605254"/>
                  <a:pt x="1405387" y="605254"/>
                </a:cubicBezTo>
                <a:cubicBezTo>
                  <a:pt x="1419764" y="605254"/>
                  <a:pt x="1433722" y="602016"/>
                  <a:pt x="1446241" y="596030"/>
                </a:cubicBezTo>
                <a:lnTo>
                  <a:pt x="1451685" y="591685"/>
                </a:lnTo>
                <a:lnTo>
                  <a:pt x="1504367" y="525534"/>
                </a:lnTo>
                <a:cubicBezTo>
                  <a:pt x="1529559" y="507937"/>
                  <a:pt x="1559925" y="497661"/>
                  <a:pt x="1592614" y="497661"/>
                </a:cubicBezTo>
                <a:cubicBezTo>
                  <a:pt x="1679784" y="497661"/>
                  <a:pt x="1750450" y="570731"/>
                  <a:pt x="1750450" y="660868"/>
                </a:cubicBezTo>
                <a:cubicBezTo>
                  <a:pt x="1750450" y="751005"/>
                  <a:pt x="1679784" y="824076"/>
                  <a:pt x="1592614" y="824076"/>
                </a:cubicBezTo>
                <a:cubicBezTo>
                  <a:pt x="1527237" y="824076"/>
                  <a:pt x="1471143" y="782974"/>
                  <a:pt x="1447181" y="724396"/>
                </a:cubicBezTo>
                <a:lnTo>
                  <a:pt x="1446918" y="723045"/>
                </a:lnTo>
                <a:lnTo>
                  <a:pt x="1442601" y="719600"/>
                </a:lnTo>
                <a:cubicBezTo>
                  <a:pt x="1430083" y="713614"/>
                  <a:pt x="1416124" y="710376"/>
                  <a:pt x="1401747" y="710376"/>
                </a:cubicBezTo>
                <a:cubicBezTo>
                  <a:pt x="1387371" y="710376"/>
                  <a:pt x="1373413" y="713613"/>
                  <a:pt x="1360893" y="719600"/>
                </a:cubicBezTo>
                <a:lnTo>
                  <a:pt x="1348509" y="729484"/>
                </a:lnTo>
                <a:lnTo>
                  <a:pt x="1348509" y="1179177"/>
                </a:lnTo>
                <a:cubicBezTo>
                  <a:pt x="1348509" y="1272696"/>
                  <a:pt x="1272696" y="1348509"/>
                  <a:pt x="1179177" y="1348509"/>
                </a:cubicBezTo>
                <a:lnTo>
                  <a:pt x="169332" y="1348509"/>
                </a:lnTo>
                <a:cubicBezTo>
                  <a:pt x="75813" y="1348509"/>
                  <a:pt x="0" y="1272696"/>
                  <a:pt x="0" y="1179177"/>
                </a:cubicBezTo>
                <a:lnTo>
                  <a:pt x="0" y="169332"/>
                </a:lnTo>
                <a:cubicBezTo>
                  <a:pt x="0" y="75813"/>
                  <a:pt x="75813" y="0"/>
                  <a:pt x="169332" y="0"/>
                </a:cubicBezTo>
                <a:lnTo>
                  <a:pt x="498145" y="0"/>
                </a:lnTo>
                <a:lnTo>
                  <a:pt x="485977" y="11799"/>
                </a:lnTo>
                <a:cubicBezTo>
                  <a:pt x="467226" y="36143"/>
                  <a:pt x="455548" y="66000"/>
                  <a:pt x="454027" y="98653"/>
                </a:cubicBezTo>
                <a:cubicBezTo>
                  <a:pt x="449971" y="185729"/>
                  <a:pt x="519674" y="259719"/>
                  <a:pt x="609714" y="263913"/>
                </a:cubicBezTo>
                <a:cubicBezTo>
                  <a:pt x="699753" y="268107"/>
                  <a:pt x="776032" y="200919"/>
                  <a:pt x="780088" y="113843"/>
                </a:cubicBezTo>
                <a:cubicBezTo>
                  <a:pt x="781609" y="81190"/>
                  <a:pt x="772758" y="50377"/>
                  <a:pt x="756353" y="24394"/>
                </a:cubicBezTo>
                <a:lnTo>
                  <a:pt x="728488" y="0"/>
                </a:lnTo>
                <a:lnTo>
                  <a:pt x="1179177" y="0"/>
                </a:lnTo>
                <a:cubicBezTo>
                  <a:pt x="1225937" y="0"/>
                  <a:pt x="1268270" y="18953"/>
                  <a:pt x="1298913" y="49596"/>
                </a:cubicBezTo>
                <a:close/>
              </a:path>
            </a:pathLst>
          </a:custGeom>
          <a:solidFill>
            <a:srgbClr val="4698D2"/>
          </a:solidFill>
          <a:ln w="38100">
            <a:solidFill>
              <a:srgbClr val="2B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38352F6-1F98-6753-254E-4B128C3F8671}"/>
              </a:ext>
            </a:extLst>
          </p:cNvPr>
          <p:cNvGrpSpPr/>
          <p:nvPr/>
        </p:nvGrpSpPr>
        <p:grpSpPr>
          <a:xfrm>
            <a:off x="5752613" y="1775588"/>
            <a:ext cx="1277652" cy="2421753"/>
            <a:chOff x="-2037283" y="-146999"/>
            <a:chExt cx="1277652" cy="2421753"/>
          </a:xfrm>
        </p:grpSpPr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3E12886B-D160-1830-FEF5-64EC149069DF}"/>
                </a:ext>
              </a:extLst>
            </p:cNvPr>
            <p:cNvSpPr txBox="1"/>
            <p:nvPr/>
          </p:nvSpPr>
          <p:spPr>
            <a:xfrm>
              <a:off x="-2037283" y="-146999"/>
              <a:ext cx="1277652" cy="2421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TW" sz="11500" dirty="0">
                  <a:solidFill>
                    <a:schemeClr val="accent1">
                      <a:lumMod val="50000"/>
                    </a:schemeClr>
                  </a:solidFill>
                  <a:latin typeface="Britannic Bold" panose="020B0903060703020204" pitchFamily="34" charset="0"/>
                  <a:ea typeface="清松手寫體2" panose="02020500000000000000" charset="-120"/>
                </a:rPr>
                <a:t>3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8227835-DFCE-3722-0D82-BD3DCC91F047}"/>
                </a:ext>
              </a:extLst>
            </p:cNvPr>
            <p:cNvSpPr/>
            <p:nvPr/>
          </p:nvSpPr>
          <p:spPr>
            <a:xfrm>
              <a:off x="-1979333" y="737837"/>
              <a:ext cx="902401" cy="1279666"/>
            </a:xfrm>
            <a:prstGeom prst="rect">
              <a:avLst/>
            </a:prstGeom>
            <a:solidFill>
              <a:srgbClr val="4698D2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F60B21D2-1C7B-3471-BA6B-946BE0717C0F}"/>
              </a:ext>
            </a:extLst>
          </p:cNvPr>
          <p:cNvGrpSpPr/>
          <p:nvPr/>
        </p:nvGrpSpPr>
        <p:grpSpPr>
          <a:xfrm>
            <a:off x="8409202" y="1706421"/>
            <a:ext cx="1277652" cy="2421753"/>
            <a:chOff x="1542028" y="1706420"/>
            <a:chExt cx="1277652" cy="2421753"/>
          </a:xfrm>
        </p:grpSpPr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2CBF152B-8793-30EC-E22E-C5FB8CB80173}"/>
                </a:ext>
              </a:extLst>
            </p:cNvPr>
            <p:cNvSpPr txBox="1"/>
            <p:nvPr/>
          </p:nvSpPr>
          <p:spPr>
            <a:xfrm>
              <a:off x="1542028" y="1706420"/>
              <a:ext cx="1277652" cy="2421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TW" sz="11500" dirty="0">
                  <a:solidFill>
                    <a:schemeClr val="accent1">
                      <a:lumMod val="50000"/>
                    </a:schemeClr>
                  </a:solidFill>
                  <a:latin typeface="Britannic Bold" panose="020B0903060703020204" pitchFamily="34" charset="0"/>
                  <a:ea typeface="清松手寫體2" panose="02020500000000000000" charset="-120"/>
                </a:rPr>
                <a:t>5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74EEAA0-725E-2D7E-CD6D-CC5C7506052B}"/>
                </a:ext>
              </a:extLst>
            </p:cNvPr>
            <p:cNvSpPr/>
            <p:nvPr/>
          </p:nvSpPr>
          <p:spPr>
            <a:xfrm>
              <a:off x="1690757" y="2686935"/>
              <a:ext cx="822445" cy="1089305"/>
            </a:xfrm>
            <a:prstGeom prst="rect">
              <a:avLst/>
            </a:prstGeom>
            <a:solidFill>
              <a:srgbClr val="BDD8EA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F6EF505-595C-66ED-6D55-352D7457E69A}"/>
              </a:ext>
            </a:extLst>
          </p:cNvPr>
          <p:cNvSpPr txBox="1"/>
          <p:nvPr/>
        </p:nvSpPr>
        <p:spPr>
          <a:xfrm>
            <a:off x="2974007" y="2785976"/>
            <a:ext cx="1277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動機目的</a:t>
            </a:r>
            <a:endParaRPr lang="en-US" altLang="zh-TW" sz="3200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897C989-7AFB-5F77-CACF-AAE70001C542}"/>
              </a:ext>
            </a:extLst>
          </p:cNvPr>
          <p:cNvSpPr txBox="1"/>
          <p:nvPr/>
        </p:nvSpPr>
        <p:spPr>
          <a:xfrm>
            <a:off x="4237526" y="4363511"/>
            <a:ext cx="1277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資料集描述</a:t>
            </a:r>
            <a:endParaRPr lang="en-US" altLang="zh-TW" sz="2800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FE9F4EE-3B62-96F7-9116-0943675C5844}"/>
              </a:ext>
            </a:extLst>
          </p:cNvPr>
          <p:cNvSpPr txBox="1"/>
          <p:nvPr/>
        </p:nvSpPr>
        <p:spPr>
          <a:xfrm>
            <a:off x="5395253" y="2824214"/>
            <a:ext cx="1618619" cy="67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>
                <a:solidFill>
                  <a:schemeClr val="bg1"/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分析過程</a:t>
            </a:r>
            <a:endParaRPr lang="en-US" altLang="zh-TW" sz="2800" dirty="0">
              <a:solidFill>
                <a:schemeClr val="bg1"/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C3D3686-3CDB-50CF-8297-327C53A51934}"/>
              </a:ext>
            </a:extLst>
          </p:cNvPr>
          <p:cNvSpPr txBox="1"/>
          <p:nvPr/>
        </p:nvSpPr>
        <p:spPr>
          <a:xfrm>
            <a:off x="6641094" y="4461420"/>
            <a:ext cx="1852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視覺化結果及解釋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FA4A85B-9548-6EDD-693D-95AE756E05FB}"/>
              </a:ext>
            </a:extLst>
          </p:cNvPr>
          <p:cNvSpPr txBox="1"/>
          <p:nvPr/>
        </p:nvSpPr>
        <p:spPr>
          <a:xfrm>
            <a:off x="8267676" y="2824214"/>
            <a:ext cx="1852917" cy="846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結論</a:t>
            </a:r>
            <a:endParaRPr lang="en-US" altLang="zh-TW" sz="3600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1050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以關聯強度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0.55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繪製字詞網絡圖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高雄、台中、台南、台北市等具有相當關聯，表示使用者在討論購屋選擇時不會只看一個地區，且推測六都置產的討論仍相對其他縣市熱烈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每坪單價、實際賣出價格仍是使用者討論重點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注重其他人的分享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內文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C476162-5A58-A5A9-59D9-895E5743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8"/>
          <a:stretch/>
        </p:blipFill>
        <p:spPr bwMode="auto">
          <a:xfrm>
            <a:off x="866775" y="1713473"/>
            <a:ext cx="4575243" cy="416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818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可見價格無疑是購屋者最關心的條件，如房價、漲幅、租金、上漲等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其次也可見貸款相關討論，如利率、收入、通膨、負擔等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政策也是一大類議題，如投資客、炒作、房地產、打房等財經討論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物件類型如成屋、預售屋、中古屋等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地區相關議題則包含縣市、建案、代銷等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內文</a:t>
              </a: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6D0D6E9E-2081-62DA-317A-6BD48FACE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396436"/>
            <a:ext cx="6291253" cy="514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5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留言可以說是最強烈展現情緒的地方，因此本組利用三種情緒分析法分析留言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可見三種分析方法負面情緒均類似，而正面情緒方面，進階字典法將「知道」、「便宜」列為正面詞彙。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三種分析方法中的正面情緒詞彙對於本組研究議題，都有尚待商榷的語境，如「幻想」、「簡單」、「希望」等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endParaRPr lang="zh-TW" altLang="en-US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留言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CF428A1D-762E-430B-B148-6F9806396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4"/>
          <a:stretch/>
        </p:blipFill>
        <p:spPr>
          <a:xfrm>
            <a:off x="613261" y="1002615"/>
            <a:ext cx="3637625" cy="1815905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D7A5DBCD-0DDD-FABF-A4CC-54D1136F8F8E}"/>
              </a:ext>
            </a:extLst>
          </p:cNvPr>
          <p:cNvGrpSpPr/>
          <p:nvPr/>
        </p:nvGrpSpPr>
        <p:grpSpPr>
          <a:xfrm>
            <a:off x="3951488" y="2394724"/>
            <a:ext cx="1796673" cy="477499"/>
            <a:chOff x="4031388" y="4395531"/>
            <a:chExt cx="1796673" cy="477499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CEE46E05-3072-D5EB-0F52-A161856C4FF3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8A03ACFA-39FF-3A5A-8276-16C32C44E6A0}"/>
                </a:ext>
              </a:extLst>
            </p:cNvPr>
            <p:cNvSpPr txBox="1"/>
            <p:nvPr/>
          </p:nvSpPr>
          <p:spPr>
            <a:xfrm>
              <a:off x="4081773" y="4480391"/>
              <a:ext cx="16582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Lexicon Based</a:t>
              </a:r>
              <a:endParaRPr lang="zh-TW" altLang="en-US" sz="1400" dirty="0">
                <a:latin typeface="源流明體 Bold" panose="02020700000000000000" pitchFamily="18" charset="-120"/>
                <a:ea typeface="源流明體 Bold" panose="02020700000000000000" pitchFamily="18" charset="-120"/>
              </a:endParaRPr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E5E8C8F4-1B22-FA81-25FB-AECDDF60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9" y="2903380"/>
            <a:ext cx="3954264" cy="1935714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17729E57-A4DB-C286-8951-48D17D1435FD}"/>
              </a:ext>
            </a:extLst>
          </p:cNvPr>
          <p:cNvGrpSpPr/>
          <p:nvPr/>
        </p:nvGrpSpPr>
        <p:grpSpPr>
          <a:xfrm>
            <a:off x="3951488" y="3852075"/>
            <a:ext cx="1796673" cy="477499"/>
            <a:chOff x="4031388" y="4395531"/>
            <a:chExt cx="1796673" cy="477499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E5BD9C42-FBA4-B512-F169-86964293FF62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7B701A3-5F4B-6EB0-35B2-02025F1E609A}"/>
                </a:ext>
              </a:extLst>
            </p:cNvPr>
            <p:cNvSpPr txBox="1"/>
            <p:nvPr/>
          </p:nvSpPr>
          <p:spPr>
            <a:xfrm>
              <a:off x="4081773" y="4480391"/>
              <a:ext cx="16582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LIWC</a:t>
              </a:r>
              <a:endParaRPr lang="zh-TW" altLang="en-US" sz="1400" dirty="0">
                <a:latin typeface="源流明體 Bold" panose="02020700000000000000" pitchFamily="18" charset="-120"/>
                <a:ea typeface="源流明體 Bold" panose="02020700000000000000" pitchFamily="18" charset="-120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C226ECD7-84BD-091A-DC6A-2581492CF6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24"/>
          <a:stretch/>
        </p:blipFill>
        <p:spPr>
          <a:xfrm>
            <a:off x="567884" y="4891475"/>
            <a:ext cx="3746942" cy="1906122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ACC95CC0-39FE-2297-FAAE-6F0DE567501D}"/>
              </a:ext>
            </a:extLst>
          </p:cNvPr>
          <p:cNvGrpSpPr/>
          <p:nvPr/>
        </p:nvGrpSpPr>
        <p:grpSpPr>
          <a:xfrm>
            <a:off x="3951488" y="4891475"/>
            <a:ext cx="1796673" cy="477499"/>
            <a:chOff x="4031388" y="4395531"/>
            <a:chExt cx="1796673" cy="477499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54239908-667C-0F47-0C77-14597F80F5DC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9574E37B-74C2-9F76-A6B4-C632431E1E90}"/>
                </a:ext>
              </a:extLst>
            </p:cNvPr>
            <p:cNvSpPr txBox="1"/>
            <p:nvPr/>
          </p:nvSpPr>
          <p:spPr>
            <a:xfrm>
              <a:off x="4081773" y="4480391"/>
              <a:ext cx="16582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進階字典法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99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分析留言的情緒分數與時間趨勢，可見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2021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年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5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月時有一段明顯下滑，推測可能是因為當時疫情爆發，使用者較多關注於其他議題，也較無法出門，使預售屋討論熱度下降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2021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年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8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月起，情緒分數明顯上揚，推測可能為三級警戒解除、疫情趨緩，故預售屋相關討論再次回溫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endParaRPr lang="zh-TW" altLang="en-US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留言</a:t>
              </a:r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F135D653-0598-465F-DB72-369C8DB1C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2274570"/>
            <a:ext cx="5274310" cy="339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73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針對留言作者進行分析，可見帳號「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BRIANERIC2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」整體情緒分數相當高，可能表示此作者對預售屋抱持極正面態度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凡之，作者「</a:t>
            </a:r>
            <a:r>
              <a:rPr lang="en-US" altLang="zh-TW" dirty="0" err="1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Anyotw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」整體情緒分數則相當低，可能表示此作者對預售屋相關議題的反應較為負面。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留言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F8E583B-91A9-202F-BB7C-04CD619D1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7" y="1077253"/>
            <a:ext cx="4191837" cy="2694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0475D1F-47ED-84FB-F7F9-F76152CFA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8" y="4026506"/>
            <a:ext cx="4191837" cy="2694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347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479244"/>
            <a:ext cx="5296737" cy="5159422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713473"/>
            <a:ext cx="4760644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推測因留言數量龐大，且使用者眾多、習慣不一，因而稀釋關聯，致關聯式文字雲較為發散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但仍可觀察到部分議題如少子化、房租、建物型態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大廈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/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公寓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、薪資與房價、打房等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留言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D1D35530-881C-CCD1-2681-522F05792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" y="2637155"/>
            <a:ext cx="5628220" cy="27063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34153A-A30F-7B7B-2A39-8C23F015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51" t="25387" r="56190" b="69686"/>
          <a:stretch>
            <a:fillRect/>
          </a:stretch>
        </p:blipFill>
        <p:spPr>
          <a:xfrm>
            <a:off x="1808690" y="1114071"/>
            <a:ext cx="1340065" cy="1005049"/>
          </a:xfrm>
          <a:custGeom>
            <a:avLst/>
            <a:gdLst>
              <a:gd name="connsiteX0" fmla="*/ 0 w 177800"/>
              <a:gd name="connsiteY0" fmla="*/ 0 h 133350"/>
              <a:gd name="connsiteX1" fmla="*/ 177800 w 177800"/>
              <a:gd name="connsiteY1" fmla="*/ 0 h 133350"/>
              <a:gd name="connsiteX2" fmla="*/ 177800 w 177800"/>
              <a:gd name="connsiteY2" fmla="*/ 133350 h 133350"/>
              <a:gd name="connsiteX3" fmla="*/ 0 w 177800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00" h="133350">
                <a:moveTo>
                  <a:pt x="0" y="0"/>
                </a:moveTo>
                <a:lnTo>
                  <a:pt x="177800" y="0"/>
                </a:lnTo>
                <a:lnTo>
                  <a:pt x="177800" y="133350"/>
                </a:lnTo>
                <a:lnTo>
                  <a:pt x="0" y="133350"/>
                </a:lnTo>
                <a:close/>
              </a:path>
            </a:pathLst>
          </a:cu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0C46729-75E8-A12E-3781-45B76416A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49" t="22337" r="51692" b="73597"/>
          <a:stretch/>
        </p:blipFill>
        <p:spPr>
          <a:xfrm>
            <a:off x="3612304" y="1268510"/>
            <a:ext cx="1228629" cy="760315"/>
          </a:xfrm>
          <a:custGeom>
            <a:avLst/>
            <a:gdLst>
              <a:gd name="connsiteX0" fmla="*/ 0 w 177800"/>
              <a:gd name="connsiteY0" fmla="*/ 0 h 133350"/>
              <a:gd name="connsiteX1" fmla="*/ 177800 w 177800"/>
              <a:gd name="connsiteY1" fmla="*/ 0 h 133350"/>
              <a:gd name="connsiteX2" fmla="*/ 177800 w 177800"/>
              <a:gd name="connsiteY2" fmla="*/ 133350 h 133350"/>
              <a:gd name="connsiteX3" fmla="*/ 0 w 177800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00" h="133350">
                <a:moveTo>
                  <a:pt x="0" y="0"/>
                </a:moveTo>
                <a:lnTo>
                  <a:pt x="177800" y="0"/>
                </a:lnTo>
                <a:lnTo>
                  <a:pt x="177800" y="133350"/>
                </a:lnTo>
                <a:lnTo>
                  <a:pt x="0" y="133350"/>
                </a:lnTo>
                <a:close/>
              </a:path>
            </a:pathLst>
          </a:cu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5D3B3AA-092D-D8C3-330D-491ECDD12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7" t="33834" r="67343" b="61762"/>
          <a:stretch/>
        </p:blipFill>
        <p:spPr>
          <a:xfrm>
            <a:off x="435879" y="1376699"/>
            <a:ext cx="989474" cy="764910"/>
          </a:xfrm>
          <a:custGeom>
            <a:avLst/>
            <a:gdLst>
              <a:gd name="connsiteX0" fmla="*/ 0 w 177800"/>
              <a:gd name="connsiteY0" fmla="*/ 0 h 133350"/>
              <a:gd name="connsiteX1" fmla="*/ 177800 w 177800"/>
              <a:gd name="connsiteY1" fmla="*/ 0 h 133350"/>
              <a:gd name="connsiteX2" fmla="*/ 177800 w 177800"/>
              <a:gd name="connsiteY2" fmla="*/ 133350 h 133350"/>
              <a:gd name="connsiteX3" fmla="*/ 0 w 177800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00" h="133350">
                <a:moveTo>
                  <a:pt x="0" y="0"/>
                </a:moveTo>
                <a:lnTo>
                  <a:pt x="177800" y="0"/>
                </a:lnTo>
                <a:lnTo>
                  <a:pt x="177800" y="133350"/>
                </a:lnTo>
                <a:lnTo>
                  <a:pt x="0" y="133350"/>
                </a:lnTo>
                <a:close/>
              </a:path>
            </a:pathLst>
          </a:cu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BA34568-897A-21E8-1111-62DF14AA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31" t="60347" r="73810" b="34725"/>
          <a:stretch>
            <a:fillRect/>
          </a:stretch>
        </p:blipFill>
        <p:spPr>
          <a:xfrm>
            <a:off x="729190" y="5778382"/>
            <a:ext cx="1279724" cy="959793"/>
          </a:xfrm>
          <a:custGeom>
            <a:avLst/>
            <a:gdLst>
              <a:gd name="connsiteX0" fmla="*/ 0 w 177800"/>
              <a:gd name="connsiteY0" fmla="*/ 0 h 133350"/>
              <a:gd name="connsiteX1" fmla="*/ 177800 w 177800"/>
              <a:gd name="connsiteY1" fmla="*/ 0 h 133350"/>
              <a:gd name="connsiteX2" fmla="*/ 177800 w 177800"/>
              <a:gd name="connsiteY2" fmla="*/ 133350 h 133350"/>
              <a:gd name="connsiteX3" fmla="*/ 0 w 177800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00" h="133350">
                <a:moveTo>
                  <a:pt x="0" y="0"/>
                </a:moveTo>
                <a:lnTo>
                  <a:pt x="177800" y="0"/>
                </a:lnTo>
                <a:lnTo>
                  <a:pt x="177800" y="133350"/>
                </a:lnTo>
                <a:lnTo>
                  <a:pt x="0" y="133350"/>
                </a:lnTo>
                <a:close/>
              </a:path>
            </a:pathLst>
          </a:cu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5563DE6-156E-76EF-D7FF-EBCBE7EF8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23" t="43875" r="37254" b="51680"/>
          <a:stretch/>
        </p:blipFill>
        <p:spPr>
          <a:xfrm>
            <a:off x="3783493" y="5737875"/>
            <a:ext cx="844552" cy="715313"/>
          </a:xfrm>
          <a:custGeom>
            <a:avLst/>
            <a:gdLst>
              <a:gd name="connsiteX0" fmla="*/ 0 w 177800"/>
              <a:gd name="connsiteY0" fmla="*/ 0 h 133350"/>
              <a:gd name="connsiteX1" fmla="*/ 177800 w 177800"/>
              <a:gd name="connsiteY1" fmla="*/ 0 h 133350"/>
              <a:gd name="connsiteX2" fmla="*/ 177800 w 177800"/>
              <a:gd name="connsiteY2" fmla="*/ 133350 h 133350"/>
              <a:gd name="connsiteX3" fmla="*/ 0 w 177800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00" h="133350">
                <a:moveTo>
                  <a:pt x="0" y="0"/>
                </a:moveTo>
                <a:lnTo>
                  <a:pt x="177800" y="0"/>
                </a:lnTo>
                <a:lnTo>
                  <a:pt x="177800" y="133350"/>
                </a:lnTo>
                <a:lnTo>
                  <a:pt x="0" y="133350"/>
                </a:lnTo>
                <a:close/>
              </a:path>
            </a:pathLst>
          </a:cu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F9959ED-6130-971B-9CBC-54427BF80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14" t="33834" r="54727" b="61517"/>
          <a:stretch/>
        </p:blipFill>
        <p:spPr>
          <a:xfrm>
            <a:off x="2555603" y="5855493"/>
            <a:ext cx="844551" cy="597695"/>
          </a:xfrm>
          <a:custGeom>
            <a:avLst/>
            <a:gdLst>
              <a:gd name="connsiteX0" fmla="*/ 0 w 177800"/>
              <a:gd name="connsiteY0" fmla="*/ 0 h 133350"/>
              <a:gd name="connsiteX1" fmla="*/ 177800 w 177800"/>
              <a:gd name="connsiteY1" fmla="*/ 0 h 133350"/>
              <a:gd name="connsiteX2" fmla="*/ 177800 w 177800"/>
              <a:gd name="connsiteY2" fmla="*/ 133350 h 133350"/>
              <a:gd name="connsiteX3" fmla="*/ 0 w 177800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00" h="133350">
                <a:moveTo>
                  <a:pt x="0" y="0"/>
                </a:moveTo>
                <a:lnTo>
                  <a:pt x="177800" y="0"/>
                </a:lnTo>
                <a:lnTo>
                  <a:pt x="177800" y="133350"/>
                </a:lnTo>
                <a:lnTo>
                  <a:pt x="0" y="133350"/>
                </a:lnTo>
                <a:close/>
              </a:path>
            </a:pathLst>
          </a:cu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D2DB71A-C827-E5DF-E555-3AE59A4BEB55}"/>
              </a:ext>
            </a:extLst>
          </p:cNvPr>
          <p:cNvCxnSpPr>
            <a:cxnSpLocks/>
          </p:cNvCxnSpPr>
          <p:nvPr/>
        </p:nvCxnSpPr>
        <p:spPr>
          <a:xfrm flipV="1">
            <a:off x="3069862" y="1962569"/>
            <a:ext cx="918770" cy="1263231"/>
          </a:xfrm>
          <a:prstGeom prst="line">
            <a:avLst/>
          </a:prstGeom>
          <a:ln w="28575">
            <a:solidFill>
              <a:srgbClr val="4C8DF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58CAD33-FE3B-549F-207B-8A7B9B8997D4}"/>
              </a:ext>
            </a:extLst>
          </p:cNvPr>
          <p:cNvCxnSpPr>
            <a:cxnSpLocks/>
          </p:cNvCxnSpPr>
          <p:nvPr/>
        </p:nvCxnSpPr>
        <p:spPr>
          <a:xfrm flipH="1" flipV="1">
            <a:off x="2517753" y="2119120"/>
            <a:ext cx="168771" cy="1217805"/>
          </a:xfrm>
          <a:prstGeom prst="line">
            <a:avLst/>
          </a:prstGeom>
          <a:ln w="28575">
            <a:solidFill>
              <a:srgbClr val="4C8DF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9BDE497-7320-A278-B05E-0E116ED24D47}"/>
              </a:ext>
            </a:extLst>
          </p:cNvPr>
          <p:cNvCxnSpPr>
            <a:cxnSpLocks/>
          </p:cNvCxnSpPr>
          <p:nvPr/>
        </p:nvCxnSpPr>
        <p:spPr>
          <a:xfrm flipH="1" flipV="1">
            <a:off x="967090" y="2141609"/>
            <a:ext cx="1041824" cy="1396929"/>
          </a:xfrm>
          <a:prstGeom prst="line">
            <a:avLst/>
          </a:prstGeom>
          <a:ln w="28575">
            <a:solidFill>
              <a:srgbClr val="4C8DF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E420965-E45F-0AB0-1B2E-03221714B938}"/>
              </a:ext>
            </a:extLst>
          </p:cNvPr>
          <p:cNvCxnSpPr>
            <a:cxnSpLocks/>
          </p:cNvCxnSpPr>
          <p:nvPr/>
        </p:nvCxnSpPr>
        <p:spPr>
          <a:xfrm flipV="1">
            <a:off x="1425353" y="4440880"/>
            <a:ext cx="269283" cy="1337502"/>
          </a:xfrm>
          <a:prstGeom prst="line">
            <a:avLst/>
          </a:prstGeom>
          <a:ln w="28575">
            <a:solidFill>
              <a:srgbClr val="4C8DF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CD27324-F5E0-25E0-82CC-F8236838BC48}"/>
              </a:ext>
            </a:extLst>
          </p:cNvPr>
          <p:cNvCxnSpPr>
            <a:cxnSpLocks/>
          </p:cNvCxnSpPr>
          <p:nvPr/>
        </p:nvCxnSpPr>
        <p:spPr>
          <a:xfrm flipH="1" flipV="1">
            <a:off x="2824886" y="3671474"/>
            <a:ext cx="99289" cy="2184019"/>
          </a:xfrm>
          <a:prstGeom prst="line">
            <a:avLst/>
          </a:prstGeom>
          <a:ln w="28575">
            <a:solidFill>
              <a:srgbClr val="4C8DF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538E3FC-9B62-4C50-91FB-CF136BD00305}"/>
              </a:ext>
            </a:extLst>
          </p:cNvPr>
          <p:cNvCxnSpPr>
            <a:cxnSpLocks/>
          </p:cNvCxnSpPr>
          <p:nvPr/>
        </p:nvCxnSpPr>
        <p:spPr>
          <a:xfrm flipH="1" flipV="1">
            <a:off x="3780310" y="3970321"/>
            <a:ext cx="363065" cy="1767554"/>
          </a:xfrm>
          <a:prstGeom prst="line">
            <a:avLst/>
          </a:prstGeom>
          <a:ln w="28575">
            <a:solidFill>
              <a:srgbClr val="4C8DF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1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結論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260438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A385340-B00A-88F1-E2B6-4C54A21E1A2A}"/>
              </a:ext>
            </a:extLst>
          </p:cNvPr>
          <p:cNvCxnSpPr>
            <a:cxnSpLocks/>
          </p:cNvCxnSpPr>
          <p:nvPr/>
        </p:nvCxnSpPr>
        <p:spPr>
          <a:xfrm>
            <a:off x="801831" y="1855884"/>
            <a:ext cx="11040919" cy="0"/>
          </a:xfrm>
          <a:prstGeom prst="line">
            <a:avLst/>
          </a:prstGeom>
          <a:ln>
            <a:solidFill>
              <a:srgbClr val="FB7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79F7D07-027F-3701-46A8-AFC6C48BF657}"/>
              </a:ext>
            </a:extLst>
          </p:cNvPr>
          <p:cNvGrpSpPr/>
          <p:nvPr/>
        </p:nvGrpSpPr>
        <p:grpSpPr>
          <a:xfrm>
            <a:off x="460500" y="1608190"/>
            <a:ext cx="453679" cy="546023"/>
            <a:chOff x="104900" y="1608190"/>
            <a:chExt cx="453679" cy="546023"/>
          </a:xfrm>
        </p:grpSpPr>
        <p:sp>
          <p:nvSpPr>
            <p:cNvPr id="28" name="椭圆 33">
              <a:extLst>
                <a:ext uri="{FF2B5EF4-FFF2-40B4-BE49-F238E27FC236}">
                  <a16:creationId xmlns:a16="http://schemas.microsoft.com/office/drawing/2014/main" id="{9D5D6294-7AE4-3041-BA99-17447B3A309A}"/>
                </a:ext>
              </a:extLst>
            </p:cNvPr>
            <p:cNvSpPr/>
            <p:nvPr/>
          </p:nvSpPr>
          <p:spPr>
            <a:xfrm>
              <a:off x="162287" y="1757921"/>
              <a:ext cx="396292" cy="396292"/>
            </a:xfrm>
            <a:prstGeom prst="ellipse">
              <a:avLst/>
            </a:prstGeom>
            <a:solidFill>
              <a:srgbClr val="FB710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64942CB-B843-F69A-1631-7B92808D3279}"/>
                </a:ext>
              </a:extLst>
            </p:cNvPr>
            <p:cNvSpPr txBox="1"/>
            <p:nvPr/>
          </p:nvSpPr>
          <p:spPr>
            <a:xfrm>
              <a:off x="104900" y="1608190"/>
              <a:ext cx="396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2">
                    <a:lumMod val="60000"/>
                    <a:lumOff val="40000"/>
                  </a:schemeClr>
                </a:buClr>
                <a:buSzPct val="100000"/>
              </a:pP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</a:p>
          </p:txBody>
        </p:sp>
      </p:grp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221100D-9BA9-0B3F-93CA-0D9D82DE8838}"/>
              </a:ext>
            </a:extLst>
          </p:cNvPr>
          <p:cNvCxnSpPr>
            <a:cxnSpLocks/>
          </p:cNvCxnSpPr>
          <p:nvPr/>
        </p:nvCxnSpPr>
        <p:spPr>
          <a:xfrm>
            <a:off x="801831" y="2897902"/>
            <a:ext cx="11040919" cy="0"/>
          </a:xfrm>
          <a:prstGeom prst="line">
            <a:avLst/>
          </a:prstGeom>
          <a:ln>
            <a:solidFill>
              <a:srgbClr val="FB7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EAFDA6A-5F76-167D-7B99-3F39BF779C5E}"/>
              </a:ext>
            </a:extLst>
          </p:cNvPr>
          <p:cNvGrpSpPr/>
          <p:nvPr/>
        </p:nvGrpSpPr>
        <p:grpSpPr>
          <a:xfrm>
            <a:off x="460500" y="2650208"/>
            <a:ext cx="453679" cy="546023"/>
            <a:chOff x="104900" y="1608190"/>
            <a:chExt cx="453679" cy="546023"/>
          </a:xfrm>
        </p:grpSpPr>
        <p:sp>
          <p:nvSpPr>
            <p:cNvPr id="32" name="椭圆 33">
              <a:extLst>
                <a:ext uri="{FF2B5EF4-FFF2-40B4-BE49-F238E27FC236}">
                  <a16:creationId xmlns:a16="http://schemas.microsoft.com/office/drawing/2014/main" id="{B437C5A7-6BC8-16FB-7EA4-D00D36E36BBB}"/>
                </a:ext>
              </a:extLst>
            </p:cNvPr>
            <p:cNvSpPr/>
            <p:nvPr/>
          </p:nvSpPr>
          <p:spPr>
            <a:xfrm>
              <a:off x="162287" y="1757921"/>
              <a:ext cx="396292" cy="396292"/>
            </a:xfrm>
            <a:prstGeom prst="ellipse">
              <a:avLst/>
            </a:prstGeom>
            <a:solidFill>
              <a:srgbClr val="FB710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7EAA8B9-FC59-9124-9A60-D24AE65D7D9E}"/>
                </a:ext>
              </a:extLst>
            </p:cNvPr>
            <p:cNvSpPr txBox="1"/>
            <p:nvPr/>
          </p:nvSpPr>
          <p:spPr>
            <a:xfrm>
              <a:off x="104900" y="1608190"/>
              <a:ext cx="396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2">
                    <a:lumMod val="60000"/>
                    <a:lumOff val="40000"/>
                  </a:schemeClr>
                </a:buClr>
                <a:buSzPct val="100000"/>
              </a:pP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</a:p>
          </p:txBody>
        </p:sp>
      </p:grp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AAE7FFFE-5376-9CE6-3E0B-0FB533F40331}"/>
              </a:ext>
            </a:extLst>
          </p:cNvPr>
          <p:cNvCxnSpPr>
            <a:cxnSpLocks/>
          </p:cNvCxnSpPr>
          <p:nvPr/>
        </p:nvCxnSpPr>
        <p:spPr>
          <a:xfrm>
            <a:off x="801831" y="4069032"/>
            <a:ext cx="11040919" cy="0"/>
          </a:xfrm>
          <a:prstGeom prst="line">
            <a:avLst/>
          </a:prstGeom>
          <a:ln>
            <a:solidFill>
              <a:srgbClr val="FB7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5F35F6A-BA06-6237-5E61-4D078370EF79}"/>
              </a:ext>
            </a:extLst>
          </p:cNvPr>
          <p:cNvGrpSpPr/>
          <p:nvPr/>
        </p:nvGrpSpPr>
        <p:grpSpPr>
          <a:xfrm>
            <a:off x="460500" y="3821338"/>
            <a:ext cx="453679" cy="546023"/>
            <a:chOff x="104900" y="1608190"/>
            <a:chExt cx="453679" cy="546023"/>
          </a:xfrm>
        </p:grpSpPr>
        <p:sp>
          <p:nvSpPr>
            <p:cNvPr id="36" name="椭圆 33">
              <a:extLst>
                <a:ext uri="{FF2B5EF4-FFF2-40B4-BE49-F238E27FC236}">
                  <a16:creationId xmlns:a16="http://schemas.microsoft.com/office/drawing/2014/main" id="{3AC5ECE5-29CD-7622-F3F2-6FCC7EF97FE6}"/>
                </a:ext>
              </a:extLst>
            </p:cNvPr>
            <p:cNvSpPr/>
            <p:nvPr/>
          </p:nvSpPr>
          <p:spPr>
            <a:xfrm>
              <a:off x="162287" y="1757921"/>
              <a:ext cx="396292" cy="396292"/>
            </a:xfrm>
            <a:prstGeom prst="ellipse">
              <a:avLst/>
            </a:prstGeom>
            <a:solidFill>
              <a:srgbClr val="FB710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907BB830-846A-9687-7090-3825AE9AD8A6}"/>
                </a:ext>
              </a:extLst>
            </p:cNvPr>
            <p:cNvSpPr txBox="1"/>
            <p:nvPr/>
          </p:nvSpPr>
          <p:spPr>
            <a:xfrm>
              <a:off x="104900" y="1608190"/>
              <a:ext cx="396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2">
                    <a:lumMod val="60000"/>
                    <a:lumOff val="40000"/>
                  </a:schemeClr>
                </a:buClr>
                <a:buSzPct val="100000"/>
              </a:pP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</a:p>
          </p:txBody>
        </p: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36A60B1-6431-9516-9DFC-314B4C3675EF}"/>
              </a:ext>
            </a:extLst>
          </p:cNvPr>
          <p:cNvSpPr txBox="1"/>
          <p:nvPr/>
        </p:nvSpPr>
        <p:spPr>
          <a:xfrm>
            <a:off x="1025179" y="1215852"/>
            <a:ext cx="11360134" cy="6400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SzPct val="100000"/>
            </a:pPr>
            <a:r>
              <a:rPr lang="zh-TW" altLang="en-US" sz="2400" b="1" dirty="0">
                <a:solidFill>
                  <a:srgbClr val="FB710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預售屋相關討論文章，以「格局」討論最為熱門；且重劃區為備受關注地點</a:t>
            </a:r>
            <a:endParaRPr lang="zh-TW" altLang="zh-TW" sz="2400" b="1" dirty="0">
              <a:solidFill>
                <a:srgbClr val="FB710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8B0AECD-B022-5444-7FB8-CE1ADBE5EF98}"/>
              </a:ext>
            </a:extLst>
          </p:cNvPr>
          <p:cNvSpPr txBox="1"/>
          <p:nvPr/>
        </p:nvSpPr>
        <p:spPr>
          <a:xfrm>
            <a:off x="1025179" y="2257870"/>
            <a:ext cx="11360134" cy="6400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SzPct val="100000"/>
            </a:pPr>
            <a:r>
              <a:rPr lang="zh-TW" altLang="en-US" sz="2400" b="1" dirty="0">
                <a:solidFill>
                  <a:srgbClr val="FB710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使用者對於房市的態度及討論熱度會受到疫情影響；疫情趨緩後仍多持樂觀態度</a:t>
            </a:r>
            <a:endParaRPr lang="zh-TW" altLang="zh-TW" sz="2400" b="1" dirty="0">
              <a:solidFill>
                <a:srgbClr val="FB710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63A1914-E662-6414-27C2-5E5020BA2FA4}"/>
              </a:ext>
            </a:extLst>
          </p:cNvPr>
          <p:cNvSpPr txBox="1"/>
          <p:nvPr/>
        </p:nvSpPr>
        <p:spPr>
          <a:xfrm>
            <a:off x="1025179" y="3429000"/>
            <a:ext cx="11360134" cy="6400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SzPct val="100000"/>
            </a:pPr>
            <a:r>
              <a:rPr lang="zh-TW" altLang="en-US" sz="2400" b="1" dirty="0">
                <a:solidFill>
                  <a:srgbClr val="FB710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留言之情緒語境較為複雜，且可能受總數量高之影響，關注議題亦較為發散</a:t>
            </a:r>
            <a:endParaRPr lang="zh-TW" altLang="zh-TW" sz="2400" b="1" dirty="0">
              <a:solidFill>
                <a:srgbClr val="FB710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1887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A35E103-390B-250C-E58F-553B8EF8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0" y="2468192"/>
            <a:ext cx="10983858" cy="4039164"/>
          </a:xfrm>
          <a:prstGeom prst="round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C9F6BF4-C129-01E2-6AB1-9A5163170931}"/>
              </a:ext>
            </a:extLst>
          </p:cNvPr>
          <p:cNvSpPr txBox="1"/>
          <p:nvPr/>
        </p:nvSpPr>
        <p:spPr>
          <a:xfrm>
            <a:off x="445018" y="1126875"/>
            <a:ext cx="11301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Gen Jyuu GothicX Bold" panose="020B0602020203020207" pitchFamily="34" charset="-120"/>
              <a:buChar char="␥"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自</a:t>
            </a: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2022</a:t>
            </a: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年</a:t>
            </a: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10</a:t>
            </a: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月</a:t>
            </a: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13</a:t>
            </a: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日，入境我國免隔離後，國人便紛紛開始規劃出國旅遊，依據</a:t>
            </a: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google trends</a:t>
            </a: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顯示，搜尋字詞「出國」的熱度也持續攀升。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B6FE7EB-E9F8-175E-19C7-37EBE8E78B1D}"/>
              </a:ext>
            </a:extLst>
          </p:cNvPr>
          <p:cNvSpPr txBox="1"/>
          <p:nvPr/>
        </p:nvSpPr>
        <p:spPr>
          <a:xfrm>
            <a:off x="1598983" y="33657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動機及分析目的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700521C-2B36-41B0-B71F-2BB09B27850F}"/>
              </a:ext>
            </a:extLst>
          </p:cNvPr>
          <p:cNvGrpSpPr/>
          <p:nvPr/>
        </p:nvGrpSpPr>
        <p:grpSpPr>
          <a:xfrm>
            <a:off x="4573751" y="350644"/>
            <a:ext cx="847425" cy="424105"/>
            <a:chOff x="3390101" y="101648"/>
            <a:chExt cx="847425" cy="424105"/>
          </a:xfrm>
        </p:grpSpPr>
        <p:sp>
          <p:nvSpPr>
            <p:cNvPr id="9" name="平行四邊形 8">
              <a:extLst>
                <a:ext uri="{FF2B5EF4-FFF2-40B4-BE49-F238E27FC236}">
                  <a16:creationId xmlns:a16="http://schemas.microsoft.com/office/drawing/2014/main" id="{0127B888-7817-C6F4-8B3E-C69603F53080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平行四邊形 9">
              <a:extLst>
                <a:ext uri="{FF2B5EF4-FFF2-40B4-BE49-F238E27FC236}">
                  <a16:creationId xmlns:a16="http://schemas.microsoft.com/office/drawing/2014/main" id="{2A0F5D84-50E3-05F5-4253-20402FBA7DB1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平行四邊形 10">
              <a:extLst>
                <a:ext uri="{FF2B5EF4-FFF2-40B4-BE49-F238E27FC236}">
                  <a16:creationId xmlns:a16="http://schemas.microsoft.com/office/drawing/2014/main" id="{A06445C7-35B5-69E3-2C3F-EE7E789FA876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1CCAD5B-464A-1ED4-5792-9234B4E3E116}"/>
              </a:ext>
            </a:extLst>
          </p:cNvPr>
          <p:cNvSpPr txBox="1"/>
          <p:nvPr/>
        </p:nvSpPr>
        <p:spPr>
          <a:xfrm>
            <a:off x="-26039" y="6519446"/>
            <a:ext cx="2902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資料來源：</a:t>
            </a:r>
            <a:r>
              <a:rPr lang="en-US" altLang="zh-TW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Google Trends</a:t>
            </a:r>
            <a:endParaRPr lang="zh-TW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80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CC3D2FE-6561-5345-3641-69E9B55240D8}"/>
              </a:ext>
            </a:extLst>
          </p:cNvPr>
          <p:cNvSpPr txBox="1"/>
          <p:nvPr/>
        </p:nvSpPr>
        <p:spPr>
          <a:xfrm>
            <a:off x="445018" y="1126875"/>
            <a:ext cx="113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Gen Jyuu GothicX Bold" panose="020B0602020203020207" pitchFamily="34" charset="-120"/>
              <a:buChar char="␥"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因我國屬海島國家，出國多須經由飛機載送，現行台灣計有</a:t>
            </a: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7</a:t>
            </a: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家航空公司如下：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8DF7BC-E717-EE76-066A-85C68710C50F}"/>
              </a:ext>
            </a:extLst>
          </p:cNvPr>
          <p:cNvSpPr txBox="1"/>
          <p:nvPr/>
        </p:nvSpPr>
        <p:spPr>
          <a:xfrm>
            <a:off x="1598983" y="33657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動機及分析目的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69FCDC4-2F4B-6B92-C00B-10A8305F52C9}"/>
              </a:ext>
            </a:extLst>
          </p:cNvPr>
          <p:cNvGrpSpPr/>
          <p:nvPr/>
        </p:nvGrpSpPr>
        <p:grpSpPr>
          <a:xfrm>
            <a:off x="4573751" y="350644"/>
            <a:ext cx="847425" cy="424105"/>
            <a:chOff x="3390101" y="101648"/>
            <a:chExt cx="847425" cy="424105"/>
          </a:xfrm>
        </p:grpSpPr>
        <p:sp>
          <p:nvSpPr>
            <p:cNvPr id="15" name="平行四邊形 14">
              <a:extLst>
                <a:ext uri="{FF2B5EF4-FFF2-40B4-BE49-F238E27FC236}">
                  <a16:creationId xmlns:a16="http://schemas.microsoft.com/office/drawing/2014/main" id="{AA727921-1BE6-C1C6-8421-67827C143803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平行四邊形 15">
              <a:extLst>
                <a:ext uri="{FF2B5EF4-FFF2-40B4-BE49-F238E27FC236}">
                  <a16:creationId xmlns:a16="http://schemas.microsoft.com/office/drawing/2014/main" id="{459FB94D-8B81-088E-5EF5-C9444CCAA3F2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平行四邊形 16">
              <a:extLst>
                <a:ext uri="{FF2B5EF4-FFF2-40B4-BE49-F238E27FC236}">
                  <a16:creationId xmlns:a16="http://schemas.microsoft.com/office/drawing/2014/main" id="{10FBDDDC-2411-021A-0061-C2DACA5F693B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8F5C8A-E57D-596C-F416-1597DE5FB3ED}"/>
              </a:ext>
            </a:extLst>
          </p:cNvPr>
          <p:cNvGrpSpPr/>
          <p:nvPr/>
        </p:nvGrpSpPr>
        <p:grpSpPr>
          <a:xfrm>
            <a:off x="5339844" y="1944534"/>
            <a:ext cx="1796673" cy="477499"/>
            <a:chOff x="4031388" y="4395531"/>
            <a:chExt cx="1796673" cy="477499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B7D2F5E7-2D41-D1CD-B1CC-7FD20AB85722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4CBE199-1CD9-883C-4042-7590D554FA86}"/>
                </a:ext>
              </a:extLst>
            </p:cNvPr>
            <p:cNvSpPr txBox="1"/>
            <p:nvPr/>
          </p:nvSpPr>
          <p:spPr>
            <a:xfrm>
              <a:off x="4081773" y="4458773"/>
              <a:ext cx="16582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中華航空</a:t>
              </a: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C69221C-31CC-9570-9555-D7D166B1B84A}"/>
              </a:ext>
            </a:extLst>
          </p:cNvPr>
          <p:cNvGrpSpPr/>
          <p:nvPr/>
        </p:nvGrpSpPr>
        <p:grpSpPr>
          <a:xfrm>
            <a:off x="3396744" y="1944537"/>
            <a:ext cx="1796673" cy="477499"/>
            <a:chOff x="4031388" y="4395531"/>
            <a:chExt cx="1796673" cy="477499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2AE91E1-B85D-456A-10FF-7D9B15EF9E04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F52B5C8-33A4-CBE5-E271-B77656E097D2}"/>
                </a:ext>
              </a:extLst>
            </p:cNvPr>
            <p:cNvSpPr txBox="1"/>
            <p:nvPr/>
          </p:nvSpPr>
          <p:spPr>
            <a:xfrm>
              <a:off x="4081773" y="4455974"/>
              <a:ext cx="16582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長榮航空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FCCCEC-B56E-9D06-9F48-32D1A650E97B}"/>
              </a:ext>
            </a:extLst>
          </p:cNvPr>
          <p:cNvGrpSpPr/>
          <p:nvPr/>
        </p:nvGrpSpPr>
        <p:grpSpPr>
          <a:xfrm>
            <a:off x="3396743" y="3281586"/>
            <a:ext cx="1796673" cy="477499"/>
            <a:chOff x="4031388" y="4395531"/>
            <a:chExt cx="1796673" cy="477499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6D58181-82CD-9DDE-CAB9-0D6EDADF8F04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D8091264-6479-269E-6E6D-9F7DCF39FD15}"/>
                </a:ext>
              </a:extLst>
            </p:cNvPr>
            <p:cNvSpPr txBox="1"/>
            <p:nvPr/>
          </p:nvSpPr>
          <p:spPr>
            <a:xfrm>
              <a:off x="4100618" y="4441170"/>
              <a:ext cx="16582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德安航空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F14FE9B-DB4C-DC51-E2FC-35C0148E3603}"/>
              </a:ext>
            </a:extLst>
          </p:cNvPr>
          <p:cNvGrpSpPr/>
          <p:nvPr/>
        </p:nvGrpSpPr>
        <p:grpSpPr>
          <a:xfrm>
            <a:off x="5339843" y="2613060"/>
            <a:ext cx="1796673" cy="477499"/>
            <a:chOff x="4031388" y="4395531"/>
            <a:chExt cx="1796673" cy="477499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BF211C4-1D10-AB61-F22E-0D71F5D1FF57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8D6DC88D-CB6F-BE64-3C7C-454973DCC0CB}"/>
                </a:ext>
              </a:extLst>
            </p:cNvPr>
            <p:cNvSpPr txBox="1"/>
            <p:nvPr/>
          </p:nvSpPr>
          <p:spPr>
            <a:xfrm>
              <a:off x="4081774" y="4434225"/>
              <a:ext cx="16582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華信航空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A62DA83-E0B2-82C5-4D87-EB5BA493F6CB}"/>
              </a:ext>
            </a:extLst>
          </p:cNvPr>
          <p:cNvGrpSpPr/>
          <p:nvPr/>
        </p:nvGrpSpPr>
        <p:grpSpPr>
          <a:xfrm>
            <a:off x="7289800" y="1944537"/>
            <a:ext cx="1796673" cy="477499"/>
            <a:chOff x="4031388" y="4395531"/>
            <a:chExt cx="1796673" cy="477499"/>
          </a:xfrm>
        </p:grpSpPr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A96407D0-C3AF-27F0-CADD-5AFDE28A6FFA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6D84E71-65E5-F486-FED9-190ED3664E46}"/>
                </a:ext>
              </a:extLst>
            </p:cNvPr>
            <p:cNvSpPr txBox="1"/>
            <p:nvPr/>
          </p:nvSpPr>
          <p:spPr>
            <a:xfrm>
              <a:off x="4100618" y="4434222"/>
              <a:ext cx="16582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臺灣虎航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ED71303-A0BE-068E-3642-BA8B92985275}"/>
              </a:ext>
            </a:extLst>
          </p:cNvPr>
          <p:cNvGrpSpPr/>
          <p:nvPr/>
        </p:nvGrpSpPr>
        <p:grpSpPr>
          <a:xfrm>
            <a:off x="3396743" y="2613063"/>
            <a:ext cx="1796673" cy="477499"/>
            <a:chOff x="4031388" y="4395531"/>
            <a:chExt cx="1796673" cy="477499"/>
          </a:xfrm>
        </p:grpSpPr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01CC1D33-A6A1-A2FB-3538-52BA335976A8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CE64480-508A-A156-A821-1F7D3A92D9E7}"/>
                </a:ext>
              </a:extLst>
            </p:cNvPr>
            <p:cNvSpPr txBox="1"/>
            <p:nvPr/>
          </p:nvSpPr>
          <p:spPr>
            <a:xfrm>
              <a:off x="4081773" y="4449818"/>
              <a:ext cx="16582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立榮航空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1C54B906-E353-A777-EEB7-12087E76265E}"/>
              </a:ext>
            </a:extLst>
          </p:cNvPr>
          <p:cNvGrpSpPr/>
          <p:nvPr/>
        </p:nvGrpSpPr>
        <p:grpSpPr>
          <a:xfrm>
            <a:off x="9232900" y="1947564"/>
            <a:ext cx="1796673" cy="477499"/>
            <a:chOff x="4031388" y="4395531"/>
            <a:chExt cx="1796673" cy="477499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A9EFB8D2-BB42-01AE-A6E1-AEDA3E8A8DE8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5D375B95-116F-68A8-70A7-08030BC98C4A}"/>
                </a:ext>
              </a:extLst>
            </p:cNvPr>
            <p:cNvSpPr txBox="1"/>
            <p:nvPr/>
          </p:nvSpPr>
          <p:spPr>
            <a:xfrm>
              <a:off x="4112052" y="4452094"/>
              <a:ext cx="16582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星宇航空</a:t>
              </a:r>
            </a:p>
          </p:txBody>
        </p:sp>
      </p:grp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429A372B-A3D5-678F-BC90-BECA27518A06}"/>
              </a:ext>
            </a:extLst>
          </p:cNvPr>
          <p:cNvCxnSpPr/>
          <p:nvPr/>
        </p:nvCxnSpPr>
        <p:spPr>
          <a:xfrm>
            <a:off x="3224776" y="1831162"/>
            <a:ext cx="0" cy="1927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5D71121-7F60-DB5E-0D51-C7262DE9EDB4}"/>
              </a:ext>
            </a:extLst>
          </p:cNvPr>
          <p:cNvSpPr txBox="1"/>
          <p:nvPr/>
        </p:nvSpPr>
        <p:spPr>
          <a:xfrm>
            <a:off x="1447294" y="1983228"/>
            <a:ext cx="147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國際航線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6D4A28B-76B0-C947-53B7-6FD26798B95A}"/>
              </a:ext>
            </a:extLst>
          </p:cNvPr>
          <p:cNvSpPr txBox="1"/>
          <p:nvPr/>
        </p:nvSpPr>
        <p:spPr>
          <a:xfrm>
            <a:off x="1447293" y="2620818"/>
            <a:ext cx="163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國際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/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國內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5B91E3D-BCEC-4228-2895-C669B8DCF7D3}"/>
              </a:ext>
            </a:extLst>
          </p:cNvPr>
          <p:cNvSpPr txBox="1"/>
          <p:nvPr/>
        </p:nvSpPr>
        <p:spPr>
          <a:xfrm>
            <a:off x="1447293" y="3281586"/>
            <a:ext cx="163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離島航線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5A763ED-AA7C-AD48-C3AB-296B065A28E6}"/>
              </a:ext>
            </a:extLst>
          </p:cNvPr>
          <p:cNvSpPr txBox="1"/>
          <p:nvPr/>
        </p:nvSpPr>
        <p:spPr>
          <a:xfrm>
            <a:off x="445018" y="4245472"/>
            <a:ext cx="11301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Gen Jyuu GothicX Bold" panose="020B0602020203020207" pitchFamily="34" charset="-120"/>
              <a:buChar char="␥"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本組本次預計以航空公司為研究主題，分析</a:t>
            </a: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PTT</a:t>
            </a: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航空版網友討論議題及對於我國航空公司相關評論及情緒。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BC37C39-D21D-E471-E31A-466B6B73B5C0}"/>
              </a:ext>
            </a:extLst>
          </p:cNvPr>
          <p:cNvSpPr txBox="1"/>
          <p:nvPr/>
        </p:nvSpPr>
        <p:spPr>
          <a:xfrm>
            <a:off x="8592315" y="3559147"/>
            <a:ext cx="2902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資料來源：行政院國情簡介</a:t>
            </a:r>
          </a:p>
        </p:txBody>
      </p:sp>
    </p:spTree>
    <p:extLst>
      <p:ext uri="{BB962C8B-B14F-4D97-AF65-F5344CB8AC3E}">
        <p14:creationId xmlns:p14="http://schemas.microsoft.com/office/powerpoint/2010/main" val="153852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3799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資料集描述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4573751" y="394025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63937D9-708A-0F7D-AA14-2279DA8D95FB}"/>
              </a:ext>
            </a:extLst>
          </p:cNvPr>
          <p:cNvGrpSpPr/>
          <p:nvPr/>
        </p:nvGrpSpPr>
        <p:grpSpPr>
          <a:xfrm>
            <a:off x="4210594" y="2798945"/>
            <a:ext cx="3481643" cy="2847974"/>
            <a:chOff x="4182019" y="2638426"/>
            <a:chExt cx="3481643" cy="2847974"/>
          </a:xfrm>
        </p:grpSpPr>
        <p:sp>
          <p:nvSpPr>
            <p:cNvPr id="16" name="淚滴形 15">
              <a:extLst>
                <a:ext uri="{FF2B5EF4-FFF2-40B4-BE49-F238E27FC236}">
                  <a16:creationId xmlns:a16="http://schemas.microsoft.com/office/drawing/2014/main" id="{A309CC76-5562-BD07-38ED-B66305AD8DFC}"/>
                </a:ext>
              </a:extLst>
            </p:cNvPr>
            <p:cNvSpPr/>
            <p:nvPr/>
          </p:nvSpPr>
          <p:spPr>
            <a:xfrm rot="8100000">
              <a:off x="5256095" y="2638426"/>
              <a:ext cx="1266825" cy="1266825"/>
            </a:xfrm>
            <a:prstGeom prst="teardrop">
              <a:avLst/>
            </a:prstGeom>
            <a:solidFill>
              <a:srgbClr val="FBA41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淚滴形 19">
              <a:extLst>
                <a:ext uri="{FF2B5EF4-FFF2-40B4-BE49-F238E27FC236}">
                  <a16:creationId xmlns:a16="http://schemas.microsoft.com/office/drawing/2014/main" id="{AE26CCC2-5BD2-016F-ACFB-B154F7A44097}"/>
                </a:ext>
              </a:extLst>
            </p:cNvPr>
            <p:cNvSpPr/>
            <p:nvPr/>
          </p:nvSpPr>
          <p:spPr>
            <a:xfrm rot="15446686">
              <a:off x="6218545" y="4219575"/>
              <a:ext cx="1266825" cy="1266825"/>
            </a:xfrm>
            <a:prstGeom prst="teardrop">
              <a:avLst/>
            </a:prstGeom>
            <a:solidFill>
              <a:srgbClr val="FBA41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淚滴形 21">
              <a:extLst>
                <a:ext uri="{FF2B5EF4-FFF2-40B4-BE49-F238E27FC236}">
                  <a16:creationId xmlns:a16="http://schemas.microsoft.com/office/drawing/2014/main" id="{115108E9-8997-A43E-A1A1-772C5D688949}"/>
                </a:ext>
              </a:extLst>
            </p:cNvPr>
            <p:cNvSpPr/>
            <p:nvPr/>
          </p:nvSpPr>
          <p:spPr>
            <a:xfrm rot="6153314" flipH="1">
              <a:off x="4360313" y="4219575"/>
              <a:ext cx="1266825" cy="1266825"/>
            </a:xfrm>
            <a:prstGeom prst="teardrop">
              <a:avLst/>
            </a:prstGeom>
            <a:solidFill>
              <a:srgbClr val="FBA41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A406DFE-95AD-E049-D342-09FA6C600065}"/>
                </a:ext>
              </a:extLst>
            </p:cNvPr>
            <p:cNvSpPr txBox="1"/>
            <p:nvPr/>
          </p:nvSpPr>
          <p:spPr>
            <a:xfrm>
              <a:off x="5077801" y="3041005"/>
              <a:ext cx="16234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002060"/>
                  </a:solidFill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情緒分析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C43BBA5-16DC-9716-1CE2-71D18A2B1FE0}"/>
                </a:ext>
              </a:extLst>
            </p:cNvPr>
            <p:cNvSpPr txBox="1"/>
            <p:nvPr/>
          </p:nvSpPr>
          <p:spPr>
            <a:xfrm>
              <a:off x="4182019" y="4622154"/>
              <a:ext cx="16234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002060"/>
                  </a:solidFill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分類預測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F06F36B-4EC5-315E-DF34-9B551A7DF0BB}"/>
                </a:ext>
              </a:extLst>
            </p:cNvPr>
            <p:cNvSpPr txBox="1"/>
            <p:nvPr/>
          </p:nvSpPr>
          <p:spPr>
            <a:xfrm>
              <a:off x="6040251" y="4622154"/>
              <a:ext cx="16234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002060"/>
                  </a:solidFill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關聯分析</a:t>
              </a: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EBE87E9-C8C8-F4D0-140F-BE23D7C57B91}"/>
              </a:ext>
            </a:extLst>
          </p:cNvPr>
          <p:cNvSpPr txBox="1"/>
          <p:nvPr/>
        </p:nvSpPr>
        <p:spPr>
          <a:xfrm>
            <a:off x="6753630" y="1637609"/>
            <a:ext cx="50859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資料來源：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PTT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爬蟲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看板：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 Aviation</a:t>
            </a: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搜尋關鍵字：中華航空、長榮航空、德安航空、華信航空、臺灣虎航、立榮航空、星宇航空、華航、長榮、德安、華信、虎航、台灣虎航、立榮、星宇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排除關鍵字：無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日期：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2020/1/1~2023/12/31</a:t>
            </a: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資料筆數：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1855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筆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09AE8F-77B5-68B0-FCC3-FA8AFFCD7E11}"/>
              </a:ext>
            </a:extLst>
          </p:cNvPr>
          <p:cNvSpPr txBox="1"/>
          <p:nvPr/>
        </p:nvSpPr>
        <p:spPr>
          <a:xfrm>
            <a:off x="7899538" y="4606553"/>
            <a:ext cx="40765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資料來源：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PTT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爬蟲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看板：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Aviation</a:t>
            </a: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搜尋關鍵字：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[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新聞、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[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分享、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[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問題、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[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情報、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[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閒聊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排除關鍵字：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 </a:t>
            </a:r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Fw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Re:</a:t>
            </a: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日期：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2020/1/1~2022/12/31</a:t>
            </a: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資料筆數：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3100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筆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2E76C13-A246-B425-CBD6-A6A60DC51008}"/>
              </a:ext>
            </a:extLst>
          </p:cNvPr>
          <p:cNvSpPr txBox="1"/>
          <p:nvPr/>
        </p:nvSpPr>
        <p:spPr>
          <a:xfrm>
            <a:off x="95252" y="4466035"/>
            <a:ext cx="41710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資料來源：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PTT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爬蟲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看板：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Aviation</a:t>
            </a: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搜尋關鍵字：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 [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新聞、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[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分享、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[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問題、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[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情報、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[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閒聊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排除關鍵字：</a:t>
            </a:r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Fw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Re:</a:t>
            </a: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日期：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 2020/1/1~2022/12/31</a:t>
            </a: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資料筆數：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3100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27667E-72B7-FDD7-101A-667277A2B508}"/>
              </a:ext>
            </a:extLst>
          </p:cNvPr>
          <p:cNvSpPr txBox="1"/>
          <p:nvPr/>
        </p:nvSpPr>
        <p:spPr>
          <a:xfrm>
            <a:off x="445018" y="1126875"/>
            <a:ext cx="11301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Gen Jyuu GothicX Bold" panose="020B0602020203020207" pitchFamily="34" charset="-120"/>
              <a:buChar char="␥"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本組使用課程提供之</a:t>
            </a:r>
            <a:r>
              <a:rPr lang="en-US" altLang="zh-TW" sz="2400" dirty="0" err="1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Tarflow</a:t>
            </a: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文字分析平台為工具</a:t>
            </a:r>
            <a:br>
              <a:rPr lang="en-US" altLang="zh-TW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</a:br>
            <a:r>
              <a:rPr lang="en-US" altLang="zh-TW" sz="1400" dirty="0">
                <a:solidFill>
                  <a:srgbClr val="E46962"/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※</a:t>
            </a:r>
            <a:r>
              <a:rPr lang="zh-TW" altLang="en-US" sz="1400" dirty="0">
                <a:solidFill>
                  <a:srgbClr val="E46962"/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註：因替換字串元件無法使用，本次均未使用此處理程序</a:t>
            </a:r>
            <a:endParaRPr lang="en-US" altLang="zh-TW" sz="1400" dirty="0">
              <a:solidFill>
                <a:srgbClr val="E46962"/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Font typeface="Gen Jyuu GothicX Bold" panose="020B0602020203020207" pitchFamily="34" charset="-120"/>
              <a:buChar char="␥"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抓取之資料集設定如下：</a:t>
            </a:r>
          </a:p>
        </p:txBody>
      </p:sp>
    </p:spTree>
    <p:extLst>
      <p:ext uri="{BB962C8B-B14F-4D97-AF65-F5344CB8AC3E}">
        <p14:creationId xmlns:p14="http://schemas.microsoft.com/office/powerpoint/2010/main" val="111689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DC08B72-243D-AD89-668A-EC86C56135C0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26705CB6-6C49-80C5-15FA-DD1EBD0D938F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A6E78C5-10B8-DD33-B8F6-2F5A3ECA9203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002060"/>
                  </a:solidFill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情緒分析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B5BB8FC-0252-9C06-4447-717038E753EC}"/>
              </a:ext>
            </a:extLst>
          </p:cNvPr>
          <p:cNvSpPr txBox="1"/>
          <p:nvPr/>
        </p:nvSpPr>
        <p:spPr>
          <a:xfrm>
            <a:off x="335231" y="1608424"/>
            <a:ext cx="2788969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將航空公司名稱加入斷詞，並透過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n-grams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回饋斷詞結果</a:t>
            </a:r>
            <a:r>
              <a:rPr lang="en-US" altLang="zh-TW" sz="11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sz="11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本截圖未呈現</a:t>
            </a:r>
            <a:r>
              <a:rPr lang="en-US" altLang="zh-TW" sz="11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自定義停用詞包含即時報導、今年、目前等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185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個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透過轉為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DTM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、詞頻計算、合併資料、分群彙總等進行後續關注議題之分析及繪圖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BA9B78-C393-D202-54B3-AD816E964354}"/>
              </a:ext>
            </a:extLst>
          </p:cNvPr>
          <p:cNvSpPr txBox="1"/>
          <p:nvPr/>
        </p:nvSpPr>
        <p:spPr>
          <a:xfrm>
            <a:off x="445018" y="1126875"/>
            <a:ext cx="113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Gen Jyuu GothicX Bold" panose="020B0602020203020207" pitchFamily="34" charset="-120"/>
              <a:buChar char="␥"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情緒分析過程如下：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1663F4-8AE1-548F-5B3F-E4937AE9F85F}"/>
              </a:ext>
            </a:extLst>
          </p:cNvPr>
          <p:cNvSpPr txBox="1"/>
          <p:nvPr/>
        </p:nvSpPr>
        <p:spPr>
          <a:xfrm>
            <a:off x="1598983" y="37995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資料分析過程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3814D92-F2AF-FE50-F869-B582AB2E8C81}"/>
              </a:ext>
            </a:extLst>
          </p:cNvPr>
          <p:cNvGrpSpPr/>
          <p:nvPr/>
        </p:nvGrpSpPr>
        <p:grpSpPr>
          <a:xfrm>
            <a:off x="4573751" y="394025"/>
            <a:ext cx="847425" cy="424105"/>
            <a:chOff x="3390101" y="101648"/>
            <a:chExt cx="847425" cy="424105"/>
          </a:xfrm>
        </p:grpSpPr>
        <p:sp>
          <p:nvSpPr>
            <p:cNvPr id="17" name="平行四邊形 16">
              <a:extLst>
                <a:ext uri="{FF2B5EF4-FFF2-40B4-BE49-F238E27FC236}">
                  <a16:creationId xmlns:a16="http://schemas.microsoft.com/office/drawing/2014/main" id="{97352FF4-E2D4-6DD8-81D0-C521BAF040B9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平行四邊形 17">
              <a:extLst>
                <a:ext uri="{FF2B5EF4-FFF2-40B4-BE49-F238E27FC236}">
                  <a16:creationId xmlns:a16="http://schemas.microsoft.com/office/drawing/2014/main" id="{19C0B1A8-0127-81E7-588E-A1C36B05D6BC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平行四邊形 18">
              <a:extLst>
                <a:ext uri="{FF2B5EF4-FFF2-40B4-BE49-F238E27FC236}">
                  <a16:creationId xmlns:a16="http://schemas.microsoft.com/office/drawing/2014/main" id="{82007320-691B-C0D6-A522-341885363F7F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E39DD82C-9ECD-16D9-A0D5-2F6B6423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751" y="1165399"/>
            <a:ext cx="6469712" cy="54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8757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資料分析過程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4573751" y="101648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6DC08B72-243D-AD89-668A-EC86C56135C0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26705CB6-6C49-80C5-15FA-DD1EBD0D938F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A6E78C5-10B8-DD33-B8F6-2F5A3ECA9203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002060"/>
                  </a:solidFill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關聯分析</a:t>
              </a: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BA9B78-C393-D202-54B3-AD816E964354}"/>
              </a:ext>
            </a:extLst>
          </p:cNvPr>
          <p:cNvSpPr txBox="1"/>
          <p:nvPr/>
        </p:nvSpPr>
        <p:spPr>
          <a:xfrm>
            <a:off x="445018" y="1126875"/>
            <a:ext cx="113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Gen Jyuu GothicX Bold" panose="020B0602020203020207" pitchFamily="34" charset="-120"/>
              <a:buChar char="␥"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關聯分析過程如下：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EAEDB4D-2F92-0C5B-EFC3-328349D8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12" y="1357707"/>
            <a:ext cx="4395048" cy="508446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84B278-3B96-1222-45D1-A73400CC7E3B}"/>
              </a:ext>
            </a:extLst>
          </p:cNvPr>
          <p:cNvSpPr txBox="1"/>
          <p:nvPr/>
        </p:nvSpPr>
        <p:spPr>
          <a:xfrm>
            <a:off x="335231" y="1608424"/>
            <a:ext cx="278896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將航空公司名稱加入斷詞，並透過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n-grams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回饋斷詞結果</a:t>
            </a:r>
            <a:r>
              <a:rPr lang="en-US" altLang="zh-TW" sz="11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sz="11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本截圖未呈現</a:t>
            </a:r>
            <a:r>
              <a:rPr lang="en-US" altLang="zh-TW" sz="11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自定義停用詞包含即時報導、今年、目前等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185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個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透過轉為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DTM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、詞頻計算、計算共現矩陣、單中心網絡圖等進行後續關注議題之分析及繪圖</a:t>
            </a:r>
          </a:p>
        </p:txBody>
      </p:sp>
    </p:spTree>
    <p:extLst>
      <p:ext uri="{BB962C8B-B14F-4D97-AF65-F5344CB8AC3E}">
        <p14:creationId xmlns:p14="http://schemas.microsoft.com/office/powerpoint/2010/main" val="227069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8757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資料分析過程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4573751" y="101648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6DC08B72-243D-AD89-668A-EC86C56135C0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26705CB6-6C49-80C5-15FA-DD1EBD0D938F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A6E78C5-10B8-DD33-B8F6-2F5A3ECA9203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002060"/>
                  </a:solidFill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分類預測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B5BB8FC-0252-9C06-4447-717038E753EC}"/>
              </a:ext>
            </a:extLst>
          </p:cNvPr>
          <p:cNvSpPr txBox="1"/>
          <p:nvPr/>
        </p:nvSpPr>
        <p:spPr>
          <a:xfrm>
            <a:off x="335231" y="1608424"/>
            <a:ext cx="278896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將爬蟲資料以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CSV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下載後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recoding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人工給予類別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將航空公司名稱加入斷詞，並透過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n-grams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回饋斷詞結果</a:t>
            </a:r>
            <a:r>
              <a:rPr lang="en-US" altLang="zh-TW" sz="11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sz="11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本截圖未呈現</a:t>
            </a:r>
            <a:r>
              <a:rPr lang="en-US" altLang="zh-TW" sz="1100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自定義停用詞包含即時報導、今年、目前等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185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個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透過轉為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DTM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、詞頻計算、合併資料、欄位篩選、切割訓練集與測試集等進行後續關注議題之分類模型建模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endParaRPr lang="en-US" altLang="zh-TW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buClr>
                <a:srgbClr val="4C8DF6"/>
              </a:buClr>
              <a:buFont typeface="清松手寫體1" pitchFamily="2" charset="-120"/>
              <a:buChar char="〇"/>
            </a:pPr>
            <a:endParaRPr lang="zh-TW" altLang="en-US" dirty="0">
              <a:solidFill>
                <a:schemeClr val="accent1">
                  <a:lumMod val="75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BA9B78-C393-D202-54B3-AD816E964354}"/>
              </a:ext>
            </a:extLst>
          </p:cNvPr>
          <p:cNvSpPr txBox="1"/>
          <p:nvPr/>
        </p:nvSpPr>
        <p:spPr>
          <a:xfrm>
            <a:off x="445018" y="1126875"/>
            <a:ext cx="113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Gen Jyuu GothicX Bold" panose="020B0602020203020207" pitchFamily="34" charset="-120"/>
              <a:buChar char="␥"/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分類預測過程如下：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4E0E64B-D878-C312-1971-3523C5D4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28" y="1550647"/>
            <a:ext cx="7957753" cy="48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5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860F3-B16C-43F5-8DF8-0A8F40F89969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D040F8-2531-FD1D-1C21-0654DA35450F}"/>
              </a:ext>
            </a:extLst>
          </p:cNvPr>
          <p:cNvSpPr txBox="1"/>
          <p:nvPr/>
        </p:nvSpPr>
        <p:spPr>
          <a:xfrm>
            <a:off x="1598983" y="41626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視覺化分析結果與說明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7855B70-2009-EAEF-57D5-7F74879D1714}"/>
              </a:ext>
            </a:extLst>
          </p:cNvPr>
          <p:cNvGrpSpPr/>
          <p:nvPr/>
        </p:nvGrpSpPr>
        <p:grpSpPr>
          <a:xfrm>
            <a:off x="5786846" y="430339"/>
            <a:ext cx="847425" cy="424105"/>
            <a:chOff x="3390101" y="101648"/>
            <a:chExt cx="847425" cy="424105"/>
          </a:xfrm>
        </p:grpSpPr>
        <p:sp>
          <p:nvSpPr>
            <p:cNvPr id="5" name="平行四邊形 4">
              <a:extLst>
                <a:ext uri="{FF2B5EF4-FFF2-40B4-BE49-F238E27FC236}">
                  <a16:creationId xmlns:a16="http://schemas.microsoft.com/office/drawing/2014/main" id="{94F7CA0A-169C-61F5-79C2-DB2B3C12F60C}"/>
                </a:ext>
              </a:extLst>
            </p:cNvPr>
            <p:cNvSpPr/>
            <p:nvPr/>
          </p:nvSpPr>
          <p:spPr>
            <a:xfrm>
              <a:off x="3390101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7BB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平行四邊形 5">
              <a:extLst>
                <a:ext uri="{FF2B5EF4-FFF2-40B4-BE49-F238E27FC236}">
                  <a16:creationId xmlns:a16="http://schemas.microsoft.com/office/drawing/2014/main" id="{1A85D006-5314-F448-03CD-BEDAF8059028}"/>
                </a:ext>
              </a:extLst>
            </p:cNvPr>
            <p:cNvSpPr/>
            <p:nvPr/>
          </p:nvSpPr>
          <p:spPr>
            <a:xfrm>
              <a:off x="3601957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469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平行四邊形 13">
              <a:extLst>
                <a:ext uri="{FF2B5EF4-FFF2-40B4-BE49-F238E27FC236}">
                  <a16:creationId xmlns:a16="http://schemas.microsoft.com/office/drawing/2014/main" id="{3521179A-169F-0355-C113-C60AED90AA1D}"/>
                </a:ext>
              </a:extLst>
            </p:cNvPr>
            <p:cNvSpPr/>
            <p:nvPr/>
          </p:nvSpPr>
          <p:spPr>
            <a:xfrm>
              <a:off x="3813813" y="101648"/>
              <a:ext cx="423713" cy="424105"/>
            </a:xfrm>
            <a:prstGeom prst="parallelogram">
              <a:avLst>
                <a:gd name="adj" fmla="val 64171"/>
              </a:avLst>
            </a:prstGeom>
            <a:solidFill>
              <a:srgbClr val="2B7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62C9755-F5BF-61C0-7563-71C11F1A0F59}"/>
              </a:ext>
            </a:extLst>
          </p:cNvPr>
          <p:cNvSpPr/>
          <p:nvPr/>
        </p:nvSpPr>
        <p:spPr>
          <a:xfrm>
            <a:off x="6296025" y="1698578"/>
            <a:ext cx="5296737" cy="4729084"/>
          </a:xfrm>
          <a:prstGeom prst="rect">
            <a:avLst/>
          </a:prstGeom>
          <a:solidFill>
            <a:srgbClr val="4C8DF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C56A68-DBED-4EB7-F191-9F2D7CDAF190}"/>
              </a:ext>
            </a:extLst>
          </p:cNvPr>
          <p:cNvSpPr txBox="1"/>
          <p:nvPr/>
        </p:nvSpPr>
        <p:spPr>
          <a:xfrm>
            <a:off x="6564581" y="1932807"/>
            <a:ext cx="4760644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爬蟲關鍵字為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7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家航空公司，並進行詞頻分析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航空公司名稱中，以華航詞頻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3145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次為最多、長榮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1963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次次之、星宇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1119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次第三，表示這三家公司仍為國人所青睞，討論度較高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其中也可看出在航空版上時常討論到的出國目的地包含曼谷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泰國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、成田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日本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、香港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中國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，亦不乏國內線的澎湖、松山、高雄、桃園等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源流明體 Bold" panose="02020700000000000000" pitchFamily="18" charset="-120"/>
              <a:ea typeface="源流明體 Bold" panose="02020700000000000000" pitchFamily="18" charset="-120"/>
            </a:endParaRPr>
          </a:p>
          <a:p>
            <a:pPr marL="285750" indent="-285750">
              <a:spcBef>
                <a:spcPts val="600"/>
              </a:spcBef>
              <a:buClr>
                <a:srgbClr val="4C8DF6"/>
              </a:buClr>
              <a:buFont typeface="清松手寫體1" pitchFamily="2" charset="-120"/>
              <a:buChar char="〇"/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源流明體 Bold" panose="02020700000000000000" pitchFamily="18" charset="-120"/>
                <a:ea typeface="源流明體 Bold" panose="02020700000000000000" pitchFamily="18" charset="-120"/>
              </a:rPr>
              <a:t>在其他議題上，地勤、隔離、登機證、疫苗、貴賓室、艙等、機票、安全、座位等，可能都是較熱門的討論主題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EDDBCB-A83D-E46C-5591-B6E379ACBFC4}"/>
              </a:ext>
            </a:extLst>
          </p:cNvPr>
          <p:cNvGrpSpPr/>
          <p:nvPr/>
        </p:nvGrpSpPr>
        <p:grpSpPr>
          <a:xfrm>
            <a:off x="9796089" y="525753"/>
            <a:ext cx="1796673" cy="477502"/>
            <a:chOff x="4031388" y="4395531"/>
            <a:chExt cx="1796673" cy="47750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6AE9164-E9FB-A3A8-BF4D-7065D5940F30}"/>
                </a:ext>
              </a:extLst>
            </p:cNvPr>
            <p:cNvSpPr/>
            <p:nvPr/>
          </p:nvSpPr>
          <p:spPr>
            <a:xfrm>
              <a:off x="4031388" y="4395531"/>
              <a:ext cx="1796673" cy="477499"/>
            </a:xfrm>
            <a:prstGeom prst="roundRect">
              <a:avLst>
                <a:gd name="adj" fmla="val 50000"/>
              </a:avLst>
            </a:prstGeom>
            <a:solidFill>
              <a:srgbClr val="FBA4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EBD4C67-F350-4C5E-BFCA-448F49FDF066}"/>
                </a:ext>
              </a:extLst>
            </p:cNvPr>
            <p:cNvSpPr txBox="1"/>
            <p:nvPr/>
          </p:nvSpPr>
          <p:spPr>
            <a:xfrm>
              <a:off x="4081773" y="4411368"/>
              <a:ext cx="16582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002060"/>
                  </a:solidFill>
                  <a:latin typeface="源流明體 Bold" panose="02020700000000000000" pitchFamily="18" charset="-120"/>
                  <a:ea typeface="源流明體 Bold" panose="02020700000000000000" pitchFamily="18" charset="-120"/>
                </a:rPr>
                <a:t>情緒分析</a:t>
              </a: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4186BB92-1408-B081-FE4F-3784DC177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27" y="2104872"/>
            <a:ext cx="5377869" cy="3465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083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4187</TotalTime>
  <Words>2195</Words>
  <Application>Microsoft Office PowerPoint</Application>
  <PresentationFormat>寬螢幕</PresentationFormat>
  <Paragraphs>220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6" baseType="lpstr">
      <vt:lpstr>微軟正黑體</vt:lpstr>
      <vt:lpstr>Arial</vt:lpstr>
      <vt:lpstr>清松手寫體1</vt:lpstr>
      <vt:lpstr>Calibri</vt:lpstr>
      <vt:lpstr>Gen Jyuu GothicX Bold</vt:lpstr>
      <vt:lpstr>源流明體 Heavy</vt:lpstr>
      <vt:lpstr>Britannic Bold</vt:lpstr>
      <vt:lpstr>源流明體 Bold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宇婕 李</cp:lastModifiedBy>
  <cp:revision>261</cp:revision>
  <cp:lastPrinted>2021-08-03T04:01:12Z</cp:lastPrinted>
  <dcterms:created xsi:type="dcterms:W3CDTF">2019-01-30T08:07:58Z</dcterms:created>
  <dcterms:modified xsi:type="dcterms:W3CDTF">2023-06-08T15:44:50Z</dcterms:modified>
</cp:coreProperties>
</file>